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32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4"/>
  </p:notesMasterIdLst>
  <p:handoutMasterIdLst>
    <p:handoutMasterId r:id="rId55"/>
  </p:handoutMasterIdLst>
  <p:sldIdLst>
    <p:sldId id="256" r:id="rId3"/>
    <p:sldId id="891" r:id="rId4"/>
    <p:sldId id="930" r:id="rId5"/>
    <p:sldId id="281" r:id="rId6"/>
    <p:sldId id="931" r:id="rId7"/>
    <p:sldId id="937" r:id="rId8"/>
    <p:sldId id="938" r:id="rId9"/>
    <p:sldId id="939" r:id="rId10"/>
    <p:sldId id="940" r:id="rId11"/>
    <p:sldId id="941" r:id="rId12"/>
    <p:sldId id="942" r:id="rId13"/>
    <p:sldId id="943" r:id="rId14"/>
    <p:sldId id="946" r:id="rId15"/>
    <p:sldId id="947" r:id="rId16"/>
    <p:sldId id="948" r:id="rId17"/>
    <p:sldId id="949" r:id="rId18"/>
    <p:sldId id="950" r:id="rId19"/>
    <p:sldId id="951" r:id="rId20"/>
    <p:sldId id="952" r:id="rId21"/>
    <p:sldId id="953" r:id="rId22"/>
    <p:sldId id="954" r:id="rId23"/>
    <p:sldId id="288" r:id="rId24"/>
    <p:sldId id="289" r:id="rId25"/>
    <p:sldId id="290" r:id="rId26"/>
    <p:sldId id="979" r:id="rId27"/>
    <p:sldId id="980" r:id="rId28"/>
    <p:sldId id="981" r:id="rId29"/>
    <p:sldId id="982" r:id="rId30"/>
    <p:sldId id="983" r:id="rId31"/>
    <p:sldId id="296" r:id="rId32"/>
    <p:sldId id="294" r:id="rId33"/>
    <p:sldId id="298" r:id="rId34"/>
    <p:sldId id="301" r:id="rId35"/>
    <p:sldId id="323" r:id="rId36"/>
    <p:sldId id="307" r:id="rId37"/>
    <p:sldId id="312" r:id="rId38"/>
    <p:sldId id="308" r:id="rId39"/>
    <p:sldId id="313" r:id="rId40"/>
    <p:sldId id="955" r:id="rId41"/>
    <p:sldId id="984" r:id="rId42"/>
    <p:sldId id="325" r:id="rId43"/>
    <p:sldId id="324" r:id="rId44"/>
    <p:sldId id="320" r:id="rId45"/>
    <p:sldId id="322" r:id="rId46"/>
    <p:sldId id="321" r:id="rId47"/>
    <p:sldId id="334" r:id="rId48"/>
    <p:sldId id="956" r:id="rId49"/>
    <p:sldId id="335" r:id="rId50"/>
    <p:sldId id="330" r:id="rId51"/>
    <p:sldId id="333" r:id="rId52"/>
    <p:sldId id="277" r:id="rId53"/>
  </p:sldIdLst>
  <p:sldSz cx="12192000" cy="6858000"/>
  <p:notesSz cx="6797675" cy="9928225"/>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4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64" autoAdjust="0"/>
    <p:restoredTop sz="90577" autoAdjust="0"/>
  </p:normalViewPr>
  <p:slideViewPr>
    <p:cSldViewPr snapToGrid="0" showGuides="1">
      <p:cViewPr varScale="1">
        <p:scale>
          <a:sx n="78" d="100"/>
          <a:sy n="78" d="100"/>
        </p:scale>
        <p:origin x="-90" y="-144"/>
      </p:cViewPr>
      <p:guideLst>
        <p:guide orient="horz" pos="2148"/>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2">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3">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4">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0791CA5-6220-45B5-B2E8-8B26E5894AE1}" type="doc">
      <dgm:prSet loTypeId="urn:microsoft.com/office/officeart/2008/layout/VerticalCurvedList#1" loCatId="list" qsTypeId="urn:microsoft.com/office/officeart/2005/8/quickstyle/3d4#1" qsCatId="3D" csTypeId="urn:microsoft.com/office/officeart/2005/8/colors/accent1_1#1" csCatId="accent1" phldr="1"/>
      <dgm:spPr/>
      <dgm:t>
        <a:bodyPr/>
        <a:lstStyle/>
        <a:p>
          <a:endParaRPr lang="zh-CN" altLang="en-US"/>
        </a:p>
      </dgm:t>
    </dgm:pt>
    <dgm:pt modelId="{94F9B6F1-249A-4CCF-B6E8-7FD765923410}">
      <dgm:prSet custT="1"/>
      <dgm:spPr/>
      <dgm:t>
        <a:bodyPr/>
        <a:lstStyle/>
        <a:p>
          <a:pPr rtl="0"/>
          <a:r>
            <a:rPr lang="en-US" altLang="zh-CN" sz="4400" b="1" dirty="0">
              <a:solidFill>
                <a:srgbClr val="FF0000"/>
              </a:solidFill>
            </a:rPr>
            <a:t>Markov Process</a:t>
          </a:r>
          <a:endParaRPr lang="zh-CN" altLang="en-US" sz="4400" b="1" dirty="0">
            <a:solidFill>
              <a:srgbClr val="FF0000"/>
            </a:solidFill>
          </a:endParaRPr>
        </a:p>
      </dgm:t>
    </dgm:pt>
    <dgm:pt modelId="{B1600939-E21F-4E03-9A11-642746F99582}" type="parTrans" cxnId="{600BF7F5-1F97-4F34-9366-AC775E17C526}">
      <dgm:prSet/>
      <dgm:spPr/>
      <dgm:t>
        <a:bodyPr/>
        <a:lstStyle/>
        <a:p>
          <a:endParaRPr lang="zh-CN" altLang="en-US" sz="4400"/>
        </a:p>
      </dgm:t>
    </dgm:pt>
    <dgm:pt modelId="{68581E2E-7733-43EA-B604-F9EDF14CB43B}" type="sibTrans" cxnId="{600BF7F5-1F97-4F34-9366-AC775E17C526}">
      <dgm:prSet/>
      <dgm:spPr/>
      <dgm:t>
        <a:bodyPr/>
        <a:lstStyle/>
        <a:p>
          <a:endParaRPr lang="zh-CN" altLang="en-US" sz="4400"/>
        </a:p>
      </dgm:t>
    </dgm:pt>
    <dgm:pt modelId="{0BEC63C8-8AAA-466D-998F-BB240B20DAD6}">
      <dgm:prSet custT="1"/>
      <dgm:spPr/>
      <dgm:t>
        <a:bodyPr/>
        <a:lstStyle/>
        <a:p>
          <a:pPr rtl="0"/>
          <a:r>
            <a:rPr lang="en-US" altLang="zh-CN" sz="4400" b="1" dirty="0">
              <a:solidFill>
                <a:schemeClr val="tx1"/>
              </a:solidFill>
            </a:rPr>
            <a:t>Q-Learning</a:t>
          </a:r>
        </a:p>
      </dgm:t>
    </dgm:pt>
    <dgm:pt modelId="{DCE1BFDB-C83E-43AD-A65C-84943DBBF0C9}" type="parTrans" cxnId="{A1D454B7-362A-4078-8891-0583E52E4393}">
      <dgm:prSet/>
      <dgm:spPr/>
      <dgm:t>
        <a:bodyPr/>
        <a:lstStyle/>
        <a:p>
          <a:endParaRPr lang="zh-CN" altLang="en-US" sz="4400"/>
        </a:p>
      </dgm:t>
    </dgm:pt>
    <dgm:pt modelId="{6FD4D6D5-163C-42C3-BEC1-0B25206B643C}" type="sibTrans" cxnId="{A1D454B7-362A-4078-8891-0583E52E4393}">
      <dgm:prSet/>
      <dgm:spPr/>
      <dgm:t>
        <a:bodyPr/>
        <a:lstStyle/>
        <a:p>
          <a:endParaRPr lang="zh-CN" altLang="en-US" sz="4400"/>
        </a:p>
      </dgm:t>
    </dgm:pt>
    <dgm:pt modelId="{12DE2CC5-14A8-49E8-86EF-40DFD8EB9226}">
      <dgm:prSet custT="1"/>
      <dgm:spPr/>
      <dgm:t>
        <a:bodyPr/>
        <a:lstStyle/>
        <a:p>
          <a:pPr rtl="0"/>
          <a:r>
            <a:rPr lang="en-US" altLang="zh-CN" sz="4400" b="1" dirty="0">
              <a:solidFill>
                <a:schemeClr val="tx1"/>
              </a:solidFill>
            </a:rPr>
            <a:t>Deep Q-Learning</a:t>
          </a:r>
          <a:endParaRPr lang="zh-CN" altLang="en-US" sz="4400" dirty="0">
            <a:solidFill>
              <a:schemeClr val="tx1"/>
            </a:solidFill>
          </a:endParaRPr>
        </a:p>
      </dgm:t>
    </dgm:pt>
    <dgm:pt modelId="{259F24D1-65B9-4AC0-8C1B-D249CE469BE5}" type="parTrans" cxnId="{B29E2392-B873-4A57-B938-9CEE8BAC5B88}">
      <dgm:prSet/>
      <dgm:spPr/>
      <dgm:t>
        <a:bodyPr/>
        <a:lstStyle/>
        <a:p>
          <a:endParaRPr lang="zh-CN" altLang="en-US" sz="4400"/>
        </a:p>
      </dgm:t>
    </dgm:pt>
    <dgm:pt modelId="{98D6728E-8B8B-49F8-964E-F11FFBE22EAD}" type="sibTrans" cxnId="{B29E2392-B873-4A57-B938-9CEE8BAC5B88}">
      <dgm:prSet/>
      <dgm:spPr/>
      <dgm:t>
        <a:bodyPr/>
        <a:lstStyle/>
        <a:p>
          <a:endParaRPr lang="zh-CN" altLang="en-US" sz="4400"/>
        </a:p>
      </dgm:t>
    </dgm:pt>
    <dgm:pt modelId="{2AA94FB5-4815-4829-B0C8-39AF46DCC2EE}">
      <dgm:prSet custT="1"/>
      <dgm:spPr/>
      <dgm:t>
        <a:bodyPr/>
        <a:lstStyle/>
        <a:p>
          <a:pPr rtl="0"/>
          <a:r>
            <a:rPr lang="en-US" altLang="zh-CN" sz="4400" b="1" dirty="0">
              <a:solidFill>
                <a:schemeClr val="tx1"/>
              </a:solidFill>
            </a:rPr>
            <a:t>Exploration &amp; Exploitation</a:t>
          </a:r>
          <a:endParaRPr lang="zh-CN" altLang="en-US" sz="4400" b="1" dirty="0">
            <a:solidFill>
              <a:schemeClr val="tx1"/>
            </a:solidFill>
          </a:endParaRPr>
        </a:p>
      </dgm:t>
    </dgm:pt>
    <dgm:pt modelId="{E8662457-4264-486F-8AB1-CA512840884C}" type="parTrans" cxnId="{29EC8943-F008-45DC-A863-95C37588CA24}">
      <dgm:prSet/>
      <dgm:spPr/>
      <dgm:t>
        <a:bodyPr/>
        <a:lstStyle/>
        <a:p>
          <a:endParaRPr lang="zh-CN" altLang="en-US" sz="4400"/>
        </a:p>
      </dgm:t>
    </dgm:pt>
    <dgm:pt modelId="{F22F064A-24DB-49C6-B5D1-09C2D617C371}" type="sibTrans" cxnId="{29EC8943-F008-45DC-A863-95C37588CA24}">
      <dgm:prSet/>
      <dgm:spPr/>
      <dgm:t>
        <a:bodyPr/>
        <a:lstStyle/>
        <a:p>
          <a:endParaRPr lang="zh-CN" altLang="en-US" sz="4400"/>
        </a:p>
      </dgm:t>
    </dgm:pt>
    <dgm:pt modelId="{C0A6D45E-C0DC-4115-86A8-D9FA53FCDA91}" type="pres">
      <dgm:prSet presAssocID="{E0791CA5-6220-45B5-B2E8-8B26E5894AE1}" presName="Name0" presStyleCnt="0">
        <dgm:presLayoutVars>
          <dgm:chMax val="7"/>
          <dgm:chPref val="7"/>
          <dgm:dir/>
        </dgm:presLayoutVars>
      </dgm:prSet>
      <dgm:spPr/>
      <dgm:t>
        <a:bodyPr/>
        <a:lstStyle/>
        <a:p>
          <a:endParaRPr lang="zh-CN" altLang="en-US"/>
        </a:p>
      </dgm:t>
    </dgm:pt>
    <dgm:pt modelId="{E1A01271-3D24-49E7-A669-0EC6C4BDD310}" type="pres">
      <dgm:prSet presAssocID="{E0791CA5-6220-45B5-B2E8-8B26E5894AE1}" presName="Name1" presStyleCnt="0"/>
      <dgm:spPr/>
    </dgm:pt>
    <dgm:pt modelId="{75B6B660-DB9B-4985-BEAF-C724AE28ED5C}" type="pres">
      <dgm:prSet presAssocID="{E0791CA5-6220-45B5-B2E8-8B26E5894AE1}" presName="cycle" presStyleCnt="0"/>
      <dgm:spPr/>
    </dgm:pt>
    <dgm:pt modelId="{7B3B29CC-FFD0-4C96-9467-D2DD74910A5D}" type="pres">
      <dgm:prSet presAssocID="{E0791CA5-6220-45B5-B2E8-8B26E5894AE1}" presName="srcNode" presStyleLbl="node1" presStyleIdx="0" presStyleCnt="4"/>
      <dgm:spPr/>
    </dgm:pt>
    <dgm:pt modelId="{D33759BA-D7B3-47EE-A79B-9BF7EEC24572}" type="pres">
      <dgm:prSet presAssocID="{E0791CA5-6220-45B5-B2E8-8B26E5894AE1}" presName="conn" presStyleLbl="parChTrans1D2" presStyleIdx="0" presStyleCnt="1"/>
      <dgm:spPr/>
      <dgm:t>
        <a:bodyPr/>
        <a:lstStyle/>
        <a:p>
          <a:endParaRPr lang="zh-CN" altLang="en-US"/>
        </a:p>
      </dgm:t>
    </dgm:pt>
    <dgm:pt modelId="{0C84BA1E-342B-445D-8560-9BF10E73D905}" type="pres">
      <dgm:prSet presAssocID="{E0791CA5-6220-45B5-B2E8-8B26E5894AE1}" presName="extraNode" presStyleLbl="node1" presStyleIdx="0" presStyleCnt="4"/>
      <dgm:spPr/>
    </dgm:pt>
    <dgm:pt modelId="{25D24C03-7783-4514-A587-89D5A5189C9D}" type="pres">
      <dgm:prSet presAssocID="{E0791CA5-6220-45B5-B2E8-8B26E5894AE1}" presName="dstNode" presStyleLbl="node1" presStyleIdx="0" presStyleCnt="4"/>
      <dgm:spPr/>
    </dgm:pt>
    <dgm:pt modelId="{CA5B4FEF-A74D-4E3C-AF36-EF9B4333EF4D}" type="pres">
      <dgm:prSet presAssocID="{94F9B6F1-249A-4CCF-B6E8-7FD765923410}" presName="text_1" presStyleLbl="node1" presStyleIdx="0" presStyleCnt="4" custLinFactNeighborX="11995" custLinFactNeighborY="-5538">
        <dgm:presLayoutVars>
          <dgm:bulletEnabled val="1"/>
        </dgm:presLayoutVars>
      </dgm:prSet>
      <dgm:spPr/>
      <dgm:t>
        <a:bodyPr/>
        <a:lstStyle/>
        <a:p>
          <a:endParaRPr lang="zh-CN" altLang="en-US"/>
        </a:p>
      </dgm:t>
    </dgm:pt>
    <dgm:pt modelId="{AE8CC9E2-3B25-4240-BBEA-56D8FACEFB52}" type="pres">
      <dgm:prSet presAssocID="{94F9B6F1-249A-4CCF-B6E8-7FD765923410}" presName="accent_1" presStyleCnt="0"/>
      <dgm:spPr/>
    </dgm:pt>
    <dgm:pt modelId="{01BF4ED7-7822-4DF0-97F9-524E20B6C667}" type="pres">
      <dgm:prSet presAssocID="{94F9B6F1-249A-4CCF-B6E8-7FD765923410}" presName="accentRepeatNode" presStyleLbl="solidFgAcc1" presStyleIdx="0" presStyleCnt="4"/>
      <dgm:spPr/>
    </dgm:pt>
    <dgm:pt modelId="{37F7D6DB-9975-411A-A8D8-97AC942B7A86}" type="pres">
      <dgm:prSet presAssocID="{0BEC63C8-8AAA-466D-998F-BB240B20DAD6}" presName="text_2" presStyleLbl="node1" presStyleIdx="1" presStyleCnt="4">
        <dgm:presLayoutVars>
          <dgm:bulletEnabled val="1"/>
        </dgm:presLayoutVars>
      </dgm:prSet>
      <dgm:spPr/>
      <dgm:t>
        <a:bodyPr/>
        <a:lstStyle/>
        <a:p>
          <a:endParaRPr lang="zh-CN" altLang="en-US"/>
        </a:p>
      </dgm:t>
    </dgm:pt>
    <dgm:pt modelId="{53344560-A107-4BD2-A483-3C00873B7CB3}" type="pres">
      <dgm:prSet presAssocID="{0BEC63C8-8AAA-466D-998F-BB240B20DAD6}" presName="accent_2" presStyleCnt="0"/>
      <dgm:spPr/>
    </dgm:pt>
    <dgm:pt modelId="{74C8C462-61B9-4E39-897A-BE52EF8C4062}" type="pres">
      <dgm:prSet presAssocID="{0BEC63C8-8AAA-466D-998F-BB240B20DAD6}" presName="accentRepeatNode" presStyleLbl="solidFgAcc1" presStyleIdx="1" presStyleCnt="4"/>
      <dgm:spPr/>
    </dgm:pt>
    <dgm:pt modelId="{84ACAA43-FBD4-4707-90C6-DA8A21F77BFE}" type="pres">
      <dgm:prSet presAssocID="{12DE2CC5-14A8-49E8-86EF-40DFD8EB9226}" presName="text_3" presStyleLbl="node1" presStyleIdx="2" presStyleCnt="4">
        <dgm:presLayoutVars>
          <dgm:bulletEnabled val="1"/>
        </dgm:presLayoutVars>
      </dgm:prSet>
      <dgm:spPr/>
      <dgm:t>
        <a:bodyPr/>
        <a:lstStyle/>
        <a:p>
          <a:endParaRPr lang="zh-CN" altLang="en-US"/>
        </a:p>
      </dgm:t>
    </dgm:pt>
    <dgm:pt modelId="{2D2CDB1B-379E-4EE6-B900-93294B462AD1}" type="pres">
      <dgm:prSet presAssocID="{12DE2CC5-14A8-49E8-86EF-40DFD8EB9226}" presName="accent_3" presStyleCnt="0"/>
      <dgm:spPr/>
    </dgm:pt>
    <dgm:pt modelId="{4069A98F-FA1F-43CE-926F-7918F0A4FA63}" type="pres">
      <dgm:prSet presAssocID="{12DE2CC5-14A8-49E8-86EF-40DFD8EB9226}" presName="accentRepeatNode" presStyleLbl="solidFgAcc1" presStyleIdx="2" presStyleCnt="4"/>
      <dgm:spPr/>
    </dgm:pt>
    <dgm:pt modelId="{A27F8F45-3664-4AFA-8698-FA90F169AFE0}" type="pres">
      <dgm:prSet presAssocID="{2AA94FB5-4815-4829-B0C8-39AF46DCC2EE}" presName="text_4" presStyleLbl="node1" presStyleIdx="3" presStyleCnt="4">
        <dgm:presLayoutVars>
          <dgm:bulletEnabled val="1"/>
        </dgm:presLayoutVars>
      </dgm:prSet>
      <dgm:spPr/>
      <dgm:t>
        <a:bodyPr/>
        <a:lstStyle/>
        <a:p>
          <a:endParaRPr lang="zh-CN" altLang="en-US"/>
        </a:p>
      </dgm:t>
    </dgm:pt>
    <dgm:pt modelId="{5564A3E9-2E6A-4A76-AF3E-B3B44E697C27}" type="pres">
      <dgm:prSet presAssocID="{2AA94FB5-4815-4829-B0C8-39AF46DCC2EE}" presName="accent_4" presStyleCnt="0"/>
      <dgm:spPr/>
    </dgm:pt>
    <dgm:pt modelId="{0B54A5FF-974B-4798-9E79-48053C45D438}" type="pres">
      <dgm:prSet presAssocID="{2AA94FB5-4815-4829-B0C8-39AF46DCC2EE}" presName="accentRepeatNode" presStyleLbl="solidFgAcc1" presStyleIdx="3" presStyleCnt="4"/>
      <dgm:spPr/>
    </dgm:pt>
  </dgm:ptLst>
  <dgm:cxnLst>
    <dgm:cxn modelId="{B2F0D197-FFB8-4836-A68A-E2EAAC61AB1A}" type="presOf" srcId="{94F9B6F1-249A-4CCF-B6E8-7FD765923410}" destId="{CA5B4FEF-A74D-4E3C-AF36-EF9B4333EF4D}" srcOrd="0" destOrd="0" presId="urn:microsoft.com/office/officeart/2008/layout/VerticalCurvedList#1"/>
    <dgm:cxn modelId="{A1D454B7-362A-4078-8891-0583E52E4393}" srcId="{E0791CA5-6220-45B5-B2E8-8B26E5894AE1}" destId="{0BEC63C8-8AAA-466D-998F-BB240B20DAD6}" srcOrd="1" destOrd="0" parTransId="{DCE1BFDB-C83E-43AD-A65C-84943DBBF0C9}" sibTransId="{6FD4D6D5-163C-42C3-BEC1-0B25206B643C}"/>
    <dgm:cxn modelId="{9A447988-A9F8-41C3-89E6-36ABCF254137}" type="presOf" srcId="{E0791CA5-6220-45B5-B2E8-8B26E5894AE1}" destId="{C0A6D45E-C0DC-4115-86A8-D9FA53FCDA91}" srcOrd="0" destOrd="0" presId="urn:microsoft.com/office/officeart/2008/layout/VerticalCurvedList#1"/>
    <dgm:cxn modelId="{02CFD86A-7595-45EC-BF05-28CA45EA7CEA}" type="presOf" srcId="{12DE2CC5-14A8-49E8-86EF-40DFD8EB9226}" destId="{84ACAA43-FBD4-4707-90C6-DA8A21F77BFE}" srcOrd="0" destOrd="0" presId="urn:microsoft.com/office/officeart/2008/layout/VerticalCurvedList#1"/>
    <dgm:cxn modelId="{B29E2392-B873-4A57-B938-9CEE8BAC5B88}" srcId="{E0791CA5-6220-45B5-B2E8-8B26E5894AE1}" destId="{12DE2CC5-14A8-49E8-86EF-40DFD8EB9226}" srcOrd="2" destOrd="0" parTransId="{259F24D1-65B9-4AC0-8C1B-D249CE469BE5}" sibTransId="{98D6728E-8B8B-49F8-964E-F11FFBE22EAD}"/>
    <dgm:cxn modelId="{600BF7F5-1F97-4F34-9366-AC775E17C526}" srcId="{E0791CA5-6220-45B5-B2E8-8B26E5894AE1}" destId="{94F9B6F1-249A-4CCF-B6E8-7FD765923410}" srcOrd="0" destOrd="0" parTransId="{B1600939-E21F-4E03-9A11-642746F99582}" sibTransId="{68581E2E-7733-43EA-B604-F9EDF14CB43B}"/>
    <dgm:cxn modelId="{29EC8943-F008-45DC-A863-95C37588CA24}" srcId="{E0791CA5-6220-45B5-B2E8-8B26E5894AE1}" destId="{2AA94FB5-4815-4829-B0C8-39AF46DCC2EE}" srcOrd="3" destOrd="0" parTransId="{E8662457-4264-486F-8AB1-CA512840884C}" sibTransId="{F22F064A-24DB-49C6-B5D1-09C2D617C371}"/>
    <dgm:cxn modelId="{867F618D-648A-4497-B50F-1CED446EDD2A}" type="presOf" srcId="{68581E2E-7733-43EA-B604-F9EDF14CB43B}" destId="{D33759BA-D7B3-47EE-A79B-9BF7EEC24572}" srcOrd="0" destOrd="0" presId="urn:microsoft.com/office/officeart/2008/layout/VerticalCurvedList#1"/>
    <dgm:cxn modelId="{3118961D-666E-4297-BEBE-CEF7D526B3AF}" type="presOf" srcId="{2AA94FB5-4815-4829-B0C8-39AF46DCC2EE}" destId="{A27F8F45-3664-4AFA-8698-FA90F169AFE0}" srcOrd="0" destOrd="0" presId="urn:microsoft.com/office/officeart/2008/layout/VerticalCurvedList#1"/>
    <dgm:cxn modelId="{CC2F40BD-9E42-4D8A-86B7-7708C7B2A915}" type="presOf" srcId="{0BEC63C8-8AAA-466D-998F-BB240B20DAD6}" destId="{37F7D6DB-9975-411A-A8D8-97AC942B7A86}" srcOrd="0" destOrd="0" presId="urn:microsoft.com/office/officeart/2008/layout/VerticalCurvedList#1"/>
    <dgm:cxn modelId="{29EDD97F-BF5D-4A44-812B-FC73B3595D36}" type="presParOf" srcId="{C0A6D45E-C0DC-4115-86A8-D9FA53FCDA91}" destId="{E1A01271-3D24-49E7-A669-0EC6C4BDD310}" srcOrd="0" destOrd="0" presId="urn:microsoft.com/office/officeart/2008/layout/VerticalCurvedList#1"/>
    <dgm:cxn modelId="{E1C8BA71-25FD-4273-A68A-60A0B39E34DA}" type="presParOf" srcId="{E1A01271-3D24-49E7-A669-0EC6C4BDD310}" destId="{75B6B660-DB9B-4985-BEAF-C724AE28ED5C}" srcOrd="0" destOrd="0" presId="urn:microsoft.com/office/officeart/2008/layout/VerticalCurvedList#1"/>
    <dgm:cxn modelId="{26CFF5AF-EFD1-40BB-B666-90D9768354EE}" type="presParOf" srcId="{75B6B660-DB9B-4985-BEAF-C724AE28ED5C}" destId="{7B3B29CC-FFD0-4C96-9467-D2DD74910A5D}" srcOrd="0" destOrd="0" presId="urn:microsoft.com/office/officeart/2008/layout/VerticalCurvedList#1"/>
    <dgm:cxn modelId="{3F6CD812-67B7-4643-A970-90E46CB2E88A}" type="presParOf" srcId="{75B6B660-DB9B-4985-BEAF-C724AE28ED5C}" destId="{D33759BA-D7B3-47EE-A79B-9BF7EEC24572}" srcOrd="1" destOrd="0" presId="urn:microsoft.com/office/officeart/2008/layout/VerticalCurvedList#1"/>
    <dgm:cxn modelId="{09548140-D313-45F9-B2EC-A251344CD100}" type="presParOf" srcId="{75B6B660-DB9B-4985-BEAF-C724AE28ED5C}" destId="{0C84BA1E-342B-445D-8560-9BF10E73D905}" srcOrd="2" destOrd="0" presId="urn:microsoft.com/office/officeart/2008/layout/VerticalCurvedList#1"/>
    <dgm:cxn modelId="{12096BED-CEA0-41AC-8BBE-24E6146D614B}" type="presParOf" srcId="{75B6B660-DB9B-4985-BEAF-C724AE28ED5C}" destId="{25D24C03-7783-4514-A587-89D5A5189C9D}" srcOrd="3" destOrd="0" presId="urn:microsoft.com/office/officeart/2008/layout/VerticalCurvedList#1"/>
    <dgm:cxn modelId="{551808D4-7774-4EBC-9325-BD4D858DE0C9}" type="presParOf" srcId="{E1A01271-3D24-49E7-A669-0EC6C4BDD310}" destId="{CA5B4FEF-A74D-4E3C-AF36-EF9B4333EF4D}" srcOrd="1" destOrd="0" presId="urn:microsoft.com/office/officeart/2008/layout/VerticalCurvedList#1"/>
    <dgm:cxn modelId="{2F573822-539B-4CF3-8467-6DDC54BD6340}" type="presParOf" srcId="{E1A01271-3D24-49E7-A669-0EC6C4BDD310}" destId="{AE8CC9E2-3B25-4240-BBEA-56D8FACEFB52}" srcOrd="2" destOrd="0" presId="urn:microsoft.com/office/officeart/2008/layout/VerticalCurvedList#1"/>
    <dgm:cxn modelId="{6BD99F89-7130-4B0E-9DE4-32659A57B795}" type="presParOf" srcId="{AE8CC9E2-3B25-4240-BBEA-56D8FACEFB52}" destId="{01BF4ED7-7822-4DF0-97F9-524E20B6C667}" srcOrd="0" destOrd="0" presId="urn:microsoft.com/office/officeart/2008/layout/VerticalCurvedList#1"/>
    <dgm:cxn modelId="{AA0B3E4A-9876-4AF1-B66F-8CC6E02E579D}" type="presParOf" srcId="{E1A01271-3D24-49E7-A669-0EC6C4BDD310}" destId="{37F7D6DB-9975-411A-A8D8-97AC942B7A86}" srcOrd="3" destOrd="0" presId="urn:microsoft.com/office/officeart/2008/layout/VerticalCurvedList#1"/>
    <dgm:cxn modelId="{90772749-80AD-4AF9-B3D8-EFD63364CD3F}" type="presParOf" srcId="{E1A01271-3D24-49E7-A669-0EC6C4BDD310}" destId="{53344560-A107-4BD2-A483-3C00873B7CB3}" srcOrd="4" destOrd="0" presId="urn:microsoft.com/office/officeart/2008/layout/VerticalCurvedList#1"/>
    <dgm:cxn modelId="{E512FD42-2636-41E3-8230-4CA3B3AF5A16}" type="presParOf" srcId="{53344560-A107-4BD2-A483-3C00873B7CB3}" destId="{74C8C462-61B9-4E39-897A-BE52EF8C4062}" srcOrd="0" destOrd="0" presId="urn:microsoft.com/office/officeart/2008/layout/VerticalCurvedList#1"/>
    <dgm:cxn modelId="{B74B8896-5B87-47A3-922A-245118B79BD5}" type="presParOf" srcId="{E1A01271-3D24-49E7-A669-0EC6C4BDD310}" destId="{84ACAA43-FBD4-4707-90C6-DA8A21F77BFE}" srcOrd="5" destOrd="0" presId="urn:microsoft.com/office/officeart/2008/layout/VerticalCurvedList#1"/>
    <dgm:cxn modelId="{38D57FDE-F85C-4BA2-8729-212E1A3D2B87}" type="presParOf" srcId="{E1A01271-3D24-49E7-A669-0EC6C4BDD310}" destId="{2D2CDB1B-379E-4EE6-B900-93294B462AD1}" srcOrd="6" destOrd="0" presId="urn:microsoft.com/office/officeart/2008/layout/VerticalCurvedList#1"/>
    <dgm:cxn modelId="{DDA7B5EB-F6A4-4CE4-A97A-120794C2D1BC}" type="presParOf" srcId="{2D2CDB1B-379E-4EE6-B900-93294B462AD1}" destId="{4069A98F-FA1F-43CE-926F-7918F0A4FA63}" srcOrd="0" destOrd="0" presId="urn:microsoft.com/office/officeart/2008/layout/VerticalCurvedList#1"/>
    <dgm:cxn modelId="{0A1CDFEB-6783-4DDD-BAEF-A3737F8B8EAB}" type="presParOf" srcId="{E1A01271-3D24-49E7-A669-0EC6C4BDD310}" destId="{A27F8F45-3664-4AFA-8698-FA90F169AFE0}" srcOrd="7" destOrd="0" presId="urn:microsoft.com/office/officeart/2008/layout/VerticalCurvedList#1"/>
    <dgm:cxn modelId="{82645B37-FC90-4440-936D-BBEA1DCA0AFA}" type="presParOf" srcId="{E1A01271-3D24-49E7-A669-0EC6C4BDD310}" destId="{5564A3E9-2E6A-4A76-AF3E-B3B44E697C27}" srcOrd="8" destOrd="0" presId="urn:microsoft.com/office/officeart/2008/layout/VerticalCurvedList#1"/>
    <dgm:cxn modelId="{AECE143D-69B3-4C80-A733-9849AFF76ECB}" type="presParOf" srcId="{5564A3E9-2E6A-4A76-AF3E-B3B44E697C27}" destId="{0B54A5FF-974B-4798-9E79-48053C45D438}" srcOrd="0" destOrd="0" presId="urn:microsoft.com/office/officeart/2008/layout/VerticalCurvedLis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791CA5-6220-45B5-B2E8-8B26E5894AE1}" type="doc">
      <dgm:prSet loTypeId="urn:microsoft.com/office/officeart/2008/layout/VerticalCurvedList#2" loCatId="list" qsTypeId="urn:microsoft.com/office/officeart/2005/8/quickstyle/3d4#2" qsCatId="3D" csTypeId="urn:microsoft.com/office/officeart/2005/8/colors/accent1_1#2" csCatId="accent1" phldr="1"/>
      <dgm:spPr/>
      <dgm:t>
        <a:bodyPr/>
        <a:lstStyle/>
        <a:p>
          <a:endParaRPr lang="zh-CN" altLang="en-US"/>
        </a:p>
      </dgm:t>
    </dgm:pt>
    <dgm:pt modelId="{94F9B6F1-249A-4CCF-B6E8-7FD765923410}">
      <dgm:prSet custT="1"/>
      <dgm:spPr/>
      <dgm:t>
        <a:bodyPr/>
        <a:lstStyle/>
        <a:p>
          <a:pPr rtl="0"/>
          <a:r>
            <a:rPr lang="en-US" altLang="zh-CN" sz="4400" b="1" dirty="0">
              <a:solidFill>
                <a:schemeClr val="tx1"/>
              </a:solidFill>
            </a:rPr>
            <a:t>Markov Process</a:t>
          </a:r>
          <a:endParaRPr lang="zh-CN" altLang="en-US" sz="4400" b="1" dirty="0">
            <a:solidFill>
              <a:schemeClr val="tx1"/>
            </a:solidFill>
          </a:endParaRPr>
        </a:p>
      </dgm:t>
    </dgm:pt>
    <dgm:pt modelId="{B1600939-E21F-4E03-9A11-642746F99582}" type="parTrans" cxnId="{600BF7F5-1F97-4F34-9366-AC775E17C526}">
      <dgm:prSet/>
      <dgm:spPr/>
      <dgm:t>
        <a:bodyPr/>
        <a:lstStyle/>
        <a:p>
          <a:endParaRPr lang="zh-CN" altLang="en-US" sz="4400"/>
        </a:p>
      </dgm:t>
    </dgm:pt>
    <dgm:pt modelId="{68581E2E-7733-43EA-B604-F9EDF14CB43B}" type="sibTrans" cxnId="{600BF7F5-1F97-4F34-9366-AC775E17C526}">
      <dgm:prSet/>
      <dgm:spPr/>
      <dgm:t>
        <a:bodyPr/>
        <a:lstStyle/>
        <a:p>
          <a:endParaRPr lang="zh-CN" altLang="en-US" sz="4400"/>
        </a:p>
      </dgm:t>
    </dgm:pt>
    <dgm:pt modelId="{0BEC63C8-8AAA-466D-998F-BB240B20DAD6}">
      <dgm:prSet custT="1"/>
      <dgm:spPr/>
      <dgm:t>
        <a:bodyPr/>
        <a:lstStyle/>
        <a:p>
          <a:pPr marL="0" lvl="0" indent="0" algn="l" defTabSz="1955800" rtl="0">
            <a:lnSpc>
              <a:spcPct val="90000"/>
            </a:lnSpc>
            <a:spcBef>
              <a:spcPct val="0"/>
            </a:spcBef>
            <a:spcAft>
              <a:spcPct val="35000"/>
            </a:spcAft>
            <a:buNone/>
          </a:pPr>
          <a:r>
            <a:rPr lang="en-US" altLang="zh-CN" sz="4400" b="1" kern="1200" dirty="0">
              <a:solidFill>
                <a:srgbClr val="FF0000"/>
              </a:solidFill>
              <a:latin typeface="Times New Roman" panose="02020603050405020304"/>
              <a:ea typeface="Times New Roman" panose="02020603050405020304"/>
              <a:cs typeface="+mn-cs"/>
            </a:rPr>
            <a:t>Q-Learning</a:t>
          </a:r>
        </a:p>
      </dgm:t>
    </dgm:pt>
    <dgm:pt modelId="{DCE1BFDB-C83E-43AD-A65C-84943DBBF0C9}" type="parTrans" cxnId="{A1D454B7-362A-4078-8891-0583E52E4393}">
      <dgm:prSet/>
      <dgm:spPr/>
      <dgm:t>
        <a:bodyPr/>
        <a:lstStyle/>
        <a:p>
          <a:endParaRPr lang="zh-CN" altLang="en-US" sz="4400"/>
        </a:p>
      </dgm:t>
    </dgm:pt>
    <dgm:pt modelId="{6FD4D6D5-163C-42C3-BEC1-0B25206B643C}" type="sibTrans" cxnId="{A1D454B7-362A-4078-8891-0583E52E4393}">
      <dgm:prSet/>
      <dgm:spPr/>
      <dgm:t>
        <a:bodyPr/>
        <a:lstStyle/>
        <a:p>
          <a:endParaRPr lang="zh-CN" altLang="en-US" sz="4400"/>
        </a:p>
      </dgm:t>
    </dgm:pt>
    <dgm:pt modelId="{12DE2CC5-14A8-49E8-86EF-40DFD8EB9226}">
      <dgm:prSet custT="1"/>
      <dgm:spPr/>
      <dgm:t>
        <a:bodyPr/>
        <a:lstStyle/>
        <a:p>
          <a:pPr rtl="0"/>
          <a:r>
            <a:rPr lang="en-US" altLang="zh-CN" sz="4400" b="1" dirty="0">
              <a:solidFill>
                <a:schemeClr val="tx1"/>
              </a:solidFill>
            </a:rPr>
            <a:t>Deep Q-Learning</a:t>
          </a:r>
          <a:endParaRPr lang="zh-CN" altLang="en-US" sz="4400" dirty="0">
            <a:solidFill>
              <a:schemeClr val="tx1"/>
            </a:solidFill>
          </a:endParaRPr>
        </a:p>
      </dgm:t>
    </dgm:pt>
    <dgm:pt modelId="{259F24D1-65B9-4AC0-8C1B-D249CE469BE5}" type="parTrans" cxnId="{B29E2392-B873-4A57-B938-9CEE8BAC5B88}">
      <dgm:prSet/>
      <dgm:spPr/>
      <dgm:t>
        <a:bodyPr/>
        <a:lstStyle/>
        <a:p>
          <a:endParaRPr lang="zh-CN" altLang="en-US" sz="4400"/>
        </a:p>
      </dgm:t>
    </dgm:pt>
    <dgm:pt modelId="{98D6728E-8B8B-49F8-964E-F11FFBE22EAD}" type="sibTrans" cxnId="{B29E2392-B873-4A57-B938-9CEE8BAC5B88}">
      <dgm:prSet/>
      <dgm:spPr/>
      <dgm:t>
        <a:bodyPr/>
        <a:lstStyle/>
        <a:p>
          <a:endParaRPr lang="zh-CN" altLang="en-US" sz="4400"/>
        </a:p>
      </dgm:t>
    </dgm:pt>
    <dgm:pt modelId="{2AA94FB5-4815-4829-B0C8-39AF46DCC2EE}">
      <dgm:prSet custT="1"/>
      <dgm:spPr/>
      <dgm:t>
        <a:bodyPr/>
        <a:lstStyle/>
        <a:p>
          <a:pPr rtl="0"/>
          <a:r>
            <a:rPr lang="en-US" altLang="zh-CN" sz="4400" b="1" dirty="0">
              <a:solidFill>
                <a:schemeClr val="tx1"/>
              </a:solidFill>
            </a:rPr>
            <a:t>Exploration &amp; Exploitation</a:t>
          </a:r>
          <a:endParaRPr lang="zh-CN" altLang="en-US" sz="4400" b="1" dirty="0">
            <a:solidFill>
              <a:schemeClr val="tx1"/>
            </a:solidFill>
          </a:endParaRPr>
        </a:p>
      </dgm:t>
    </dgm:pt>
    <dgm:pt modelId="{E8662457-4264-486F-8AB1-CA512840884C}" type="parTrans" cxnId="{29EC8943-F008-45DC-A863-95C37588CA24}">
      <dgm:prSet/>
      <dgm:spPr/>
      <dgm:t>
        <a:bodyPr/>
        <a:lstStyle/>
        <a:p>
          <a:endParaRPr lang="zh-CN" altLang="en-US" sz="4400"/>
        </a:p>
      </dgm:t>
    </dgm:pt>
    <dgm:pt modelId="{F22F064A-24DB-49C6-B5D1-09C2D617C371}" type="sibTrans" cxnId="{29EC8943-F008-45DC-A863-95C37588CA24}">
      <dgm:prSet/>
      <dgm:spPr/>
      <dgm:t>
        <a:bodyPr/>
        <a:lstStyle/>
        <a:p>
          <a:endParaRPr lang="zh-CN" altLang="en-US" sz="4400"/>
        </a:p>
      </dgm:t>
    </dgm:pt>
    <dgm:pt modelId="{C0A6D45E-C0DC-4115-86A8-D9FA53FCDA91}" type="pres">
      <dgm:prSet presAssocID="{E0791CA5-6220-45B5-B2E8-8B26E5894AE1}" presName="Name0" presStyleCnt="0">
        <dgm:presLayoutVars>
          <dgm:chMax val="7"/>
          <dgm:chPref val="7"/>
          <dgm:dir/>
        </dgm:presLayoutVars>
      </dgm:prSet>
      <dgm:spPr/>
      <dgm:t>
        <a:bodyPr/>
        <a:lstStyle/>
        <a:p>
          <a:endParaRPr lang="zh-CN" altLang="en-US"/>
        </a:p>
      </dgm:t>
    </dgm:pt>
    <dgm:pt modelId="{E1A01271-3D24-49E7-A669-0EC6C4BDD310}" type="pres">
      <dgm:prSet presAssocID="{E0791CA5-6220-45B5-B2E8-8B26E5894AE1}" presName="Name1" presStyleCnt="0"/>
      <dgm:spPr/>
    </dgm:pt>
    <dgm:pt modelId="{75B6B660-DB9B-4985-BEAF-C724AE28ED5C}" type="pres">
      <dgm:prSet presAssocID="{E0791CA5-6220-45B5-B2E8-8B26E5894AE1}" presName="cycle" presStyleCnt="0"/>
      <dgm:spPr/>
    </dgm:pt>
    <dgm:pt modelId="{7B3B29CC-FFD0-4C96-9467-D2DD74910A5D}" type="pres">
      <dgm:prSet presAssocID="{E0791CA5-6220-45B5-B2E8-8B26E5894AE1}" presName="srcNode" presStyleLbl="node1" presStyleIdx="0" presStyleCnt="4"/>
      <dgm:spPr/>
    </dgm:pt>
    <dgm:pt modelId="{D33759BA-D7B3-47EE-A79B-9BF7EEC24572}" type="pres">
      <dgm:prSet presAssocID="{E0791CA5-6220-45B5-B2E8-8B26E5894AE1}" presName="conn" presStyleLbl="parChTrans1D2" presStyleIdx="0" presStyleCnt="1"/>
      <dgm:spPr/>
      <dgm:t>
        <a:bodyPr/>
        <a:lstStyle/>
        <a:p>
          <a:endParaRPr lang="zh-CN" altLang="en-US"/>
        </a:p>
      </dgm:t>
    </dgm:pt>
    <dgm:pt modelId="{0C84BA1E-342B-445D-8560-9BF10E73D905}" type="pres">
      <dgm:prSet presAssocID="{E0791CA5-6220-45B5-B2E8-8B26E5894AE1}" presName="extraNode" presStyleLbl="node1" presStyleIdx="0" presStyleCnt="4"/>
      <dgm:spPr/>
    </dgm:pt>
    <dgm:pt modelId="{25D24C03-7783-4514-A587-89D5A5189C9D}" type="pres">
      <dgm:prSet presAssocID="{E0791CA5-6220-45B5-B2E8-8B26E5894AE1}" presName="dstNode" presStyleLbl="node1" presStyleIdx="0" presStyleCnt="4"/>
      <dgm:spPr/>
    </dgm:pt>
    <dgm:pt modelId="{CA5B4FEF-A74D-4E3C-AF36-EF9B4333EF4D}" type="pres">
      <dgm:prSet presAssocID="{94F9B6F1-249A-4CCF-B6E8-7FD765923410}" presName="text_1" presStyleLbl="node1" presStyleIdx="0" presStyleCnt="4" custLinFactNeighborX="11995" custLinFactNeighborY="-5538">
        <dgm:presLayoutVars>
          <dgm:bulletEnabled val="1"/>
        </dgm:presLayoutVars>
      </dgm:prSet>
      <dgm:spPr/>
      <dgm:t>
        <a:bodyPr/>
        <a:lstStyle/>
        <a:p>
          <a:endParaRPr lang="zh-CN" altLang="en-US"/>
        </a:p>
      </dgm:t>
    </dgm:pt>
    <dgm:pt modelId="{AE8CC9E2-3B25-4240-BBEA-56D8FACEFB52}" type="pres">
      <dgm:prSet presAssocID="{94F9B6F1-249A-4CCF-B6E8-7FD765923410}" presName="accent_1" presStyleCnt="0"/>
      <dgm:spPr/>
    </dgm:pt>
    <dgm:pt modelId="{01BF4ED7-7822-4DF0-97F9-524E20B6C667}" type="pres">
      <dgm:prSet presAssocID="{94F9B6F1-249A-4CCF-B6E8-7FD765923410}" presName="accentRepeatNode" presStyleLbl="solidFgAcc1" presStyleIdx="0" presStyleCnt="4"/>
      <dgm:spPr/>
    </dgm:pt>
    <dgm:pt modelId="{37F7D6DB-9975-411A-A8D8-97AC942B7A86}" type="pres">
      <dgm:prSet presAssocID="{0BEC63C8-8AAA-466D-998F-BB240B20DAD6}" presName="text_2" presStyleLbl="node1" presStyleIdx="1" presStyleCnt="4">
        <dgm:presLayoutVars>
          <dgm:bulletEnabled val="1"/>
        </dgm:presLayoutVars>
      </dgm:prSet>
      <dgm:spPr/>
      <dgm:t>
        <a:bodyPr/>
        <a:lstStyle/>
        <a:p>
          <a:endParaRPr lang="zh-CN" altLang="en-US"/>
        </a:p>
      </dgm:t>
    </dgm:pt>
    <dgm:pt modelId="{53344560-A107-4BD2-A483-3C00873B7CB3}" type="pres">
      <dgm:prSet presAssocID="{0BEC63C8-8AAA-466D-998F-BB240B20DAD6}" presName="accent_2" presStyleCnt="0"/>
      <dgm:spPr/>
    </dgm:pt>
    <dgm:pt modelId="{74C8C462-61B9-4E39-897A-BE52EF8C4062}" type="pres">
      <dgm:prSet presAssocID="{0BEC63C8-8AAA-466D-998F-BB240B20DAD6}" presName="accentRepeatNode" presStyleLbl="solidFgAcc1" presStyleIdx="1" presStyleCnt="4"/>
      <dgm:spPr/>
    </dgm:pt>
    <dgm:pt modelId="{84ACAA43-FBD4-4707-90C6-DA8A21F77BFE}" type="pres">
      <dgm:prSet presAssocID="{12DE2CC5-14A8-49E8-86EF-40DFD8EB9226}" presName="text_3" presStyleLbl="node1" presStyleIdx="2" presStyleCnt="4">
        <dgm:presLayoutVars>
          <dgm:bulletEnabled val="1"/>
        </dgm:presLayoutVars>
      </dgm:prSet>
      <dgm:spPr/>
      <dgm:t>
        <a:bodyPr/>
        <a:lstStyle/>
        <a:p>
          <a:endParaRPr lang="zh-CN" altLang="en-US"/>
        </a:p>
      </dgm:t>
    </dgm:pt>
    <dgm:pt modelId="{2D2CDB1B-379E-4EE6-B900-93294B462AD1}" type="pres">
      <dgm:prSet presAssocID="{12DE2CC5-14A8-49E8-86EF-40DFD8EB9226}" presName="accent_3" presStyleCnt="0"/>
      <dgm:spPr/>
    </dgm:pt>
    <dgm:pt modelId="{4069A98F-FA1F-43CE-926F-7918F0A4FA63}" type="pres">
      <dgm:prSet presAssocID="{12DE2CC5-14A8-49E8-86EF-40DFD8EB9226}" presName="accentRepeatNode" presStyleLbl="solidFgAcc1" presStyleIdx="2" presStyleCnt="4"/>
      <dgm:spPr/>
    </dgm:pt>
    <dgm:pt modelId="{A27F8F45-3664-4AFA-8698-FA90F169AFE0}" type="pres">
      <dgm:prSet presAssocID="{2AA94FB5-4815-4829-B0C8-39AF46DCC2EE}" presName="text_4" presStyleLbl="node1" presStyleIdx="3" presStyleCnt="4">
        <dgm:presLayoutVars>
          <dgm:bulletEnabled val="1"/>
        </dgm:presLayoutVars>
      </dgm:prSet>
      <dgm:spPr/>
      <dgm:t>
        <a:bodyPr/>
        <a:lstStyle/>
        <a:p>
          <a:endParaRPr lang="zh-CN" altLang="en-US"/>
        </a:p>
      </dgm:t>
    </dgm:pt>
    <dgm:pt modelId="{5564A3E9-2E6A-4A76-AF3E-B3B44E697C27}" type="pres">
      <dgm:prSet presAssocID="{2AA94FB5-4815-4829-B0C8-39AF46DCC2EE}" presName="accent_4" presStyleCnt="0"/>
      <dgm:spPr/>
    </dgm:pt>
    <dgm:pt modelId="{0B54A5FF-974B-4798-9E79-48053C45D438}" type="pres">
      <dgm:prSet presAssocID="{2AA94FB5-4815-4829-B0C8-39AF46DCC2EE}" presName="accentRepeatNode" presStyleLbl="solidFgAcc1" presStyleIdx="3" presStyleCnt="4"/>
      <dgm:spPr/>
    </dgm:pt>
  </dgm:ptLst>
  <dgm:cxnLst>
    <dgm:cxn modelId="{B2F0D197-FFB8-4836-A68A-E2EAAC61AB1A}" type="presOf" srcId="{94F9B6F1-249A-4CCF-B6E8-7FD765923410}" destId="{CA5B4FEF-A74D-4E3C-AF36-EF9B4333EF4D}" srcOrd="0" destOrd="0" presId="urn:microsoft.com/office/officeart/2008/layout/VerticalCurvedList#2"/>
    <dgm:cxn modelId="{A1D454B7-362A-4078-8891-0583E52E4393}" srcId="{E0791CA5-6220-45B5-B2E8-8B26E5894AE1}" destId="{0BEC63C8-8AAA-466D-998F-BB240B20DAD6}" srcOrd="1" destOrd="0" parTransId="{DCE1BFDB-C83E-43AD-A65C-84943DBBF0C9}" sibTransId="{6FD4D6D5-163C-42C3-BEC1-0B25206B643C}"/>
    <dgm:cxn modelId="{9A447988-A9F8-41C3-89E6-36ABCF254137}" type="presOf" srcId="{E0791CA5-6220-45B5-B2E8-8B26E5894AE1}" destId="{C0A6D45E-C0DC-4115-86A8-D9FA53FCDA91}" srcOrd="0" destOrd="0" presId="urn:microsoft.com/office/officeart/2008/layout/VerticalCurvedList#2"/>
    <dgm:cxn modelId="{02CFD86A-7595-45EC-BF05-28CA45EA7CEA}" type="presOf" srcId="{12DE2CC5-14A8-49E8-86EF-40DFD8EB9226}" destId="{84ACAA43-FBD4-4707-90C6-DA8A21F77BFE}" srcOrd="0" destOrd="0" presId="urn:microsoft.com/office/officeart/2008/layout/VerticalCurvedList#2"/>
    <dgm:cxn modelId="{B29E2392-B873-4A57-B938-9CEE8BAC5B88}" srcId="{E0791CA5-6220-45B5-B2E8-8B26E5894AE1}" destId="{12DE2CC5-14A8-49E8-86EF-40DFD8EB9226}" srcOrd="2" destOrd="0" parTransId="{259F24D1-65B9-4AC0-8C1B-D249CE469BE5}" sibTransId="{98D6728E-8B8B-49F8-964E-F11FFBE22EAD}"/>
    <dgm:cxn modelId="{600BF7F5-1F97-4F34-9366-AC775E17C526}" srcId="{E0791CA5-6220-45B5-B2E8-8B26E5894AE1}" destId="{94F9B6F1-249A-4CCF-B6E8-7FD765923410}" srcOrd="0" destOrd="0" parTransId="{B1600939-E21F-4E03-9A11-642746F99582}" sibTransId="{68581E2E-7733-43EA-B604-F9EDF14CB43B}"/>
    <dgm:cxn modelId="{29EC8943-F008-45DC-A863-95C37588CA24}" srcId="{E0791CA5-6220-45B5-B2E8-8B26E5894AE1}" destId="{2AA94FB5-4815-4829-B0C8-39AF46DCC2EE}" srcOrd="3" destOrd="0" parTransId="{E8662457-4264-486F-8AB1-CA512840884C}" sibTransId="{F22F064A-24DB-49C6-B5D1-09C2D617C371}"/>
    <dgm:cxn modelId="{867F618D-648A-4497-B50F-1CED446EDD2A}" type="presOf" srcId="{68581E2E-7733-43EA-B604-F9EDF14CB43B}" destId="{D33759BA-D7B3-47EE-A79B-9BF7EEC24572}" srcOrd="0" destOrd="0" presId="urn:microsoft.com/office/officeart/2008/layout/VerticalCurvedList#2"/>
    <dgm:cxn modelId="{3118961D-666E-4297-BEBE-CEF7D526B3AF}" type="presOf" srcId="{2AA94FB5-4815-4829-B0C8-39AF46DCC2EE}" destId="{A27F8F45-3664-4AFA-8698-FA90F169AFE0}" srcOrd="0" destOrd="0" presId="urn:microsoft.com/office/officeart/2008/layout/VerticalCurvedList#2"/>
    <dgm:cxn modelId="{CC2F40BD-9E42-4D8A-86B7-7708C7B2A915}" type="presOf" srcId="{0BEC63C8-8AAA-466D-998F-BB240B20DAD6}" destId="{37F7D6DB-9975-411A-A8D8-97AC942B7A86}" srcOrd="0" destOrd="0" presId="urn:microsoft.com/office/officeart/2008/layout/VerticalCurvedList#2"/>
    <dgm:cxn modelId="{29EDD97F-BF5D-4A44-812B-FC73B3595D36}" type="presParOf" srcId="{C0A6D45E-C0DC-4115-86A8-D9FA53FCDA91}" destId="{E1A01271-3D24-49E7-A669-0EC6C4BDD310}" srcOrd="0" destOrd="0" presId="urn:microsoft.com/office/officeart/2008/layout/VerticalCurvedList#2"/>
    <dgm:cxn modelId="{E1C8BA71-25FD-4273-A68A-60A0B39E34DA}" type="presParOf" srcId="{E1A01271-3D24-49E7-A669-0EC6C4BDD310}" destId="{75B6B660-DB9B-4985-BEAF-C724AE28ED5C}" srcOrd="0" destOrd="0" presId="urn:microsoft.com/office/officeart/2008/layout/VerticalCurvedList#2"/>
    <dgm:cxn modelId="{26CFF5AF-EFD1-40BB-B666-90D9768354EE}" type="presParOf" srcId="{75B6B660-DB9B-4985-BEAF-C724AE28ED5C}" destId="{7B3B29CC-FFD0-4C96-9467-D2DD74910A5D}" srcOrd="0" destOrd="0" presId="urn:microsoft.com/office/officeart/2008/layout/VerticalCurvedList#2"/>
    <dgm:cxn modelId="{3F6CD812-67B7-4643-A970-90E46CB2E88A}" type="presParOf" srcId="{75B6B660-DB9B-4985-BEAF-C724AE28ED5C}" destId="{D33759BA-D7B3-47EE-A79B-9BF7EEC24572}" srcOrd="1" destOrd="0" presId="urn:microsoft.com/office/officeart/2008/layout/VerticalCurvedList#2"/>
    <dgm:cxn modelId="{09548140-D313-45F9-B2EC-A251344CD100}" type="presParOf" srcId="{75B6B660-DB9B-4985-BEAF-C724AE28ED5C}" destId="{0C84BA1E-342B-445D-8560-9BF10E73D905}" srcOrd="2" destOrd="0" presId="urn:microsoft.com/office/officeart/2008/layout/VerticalCurvedList#2"/>
    <dgm:cxn modelId="{12096BED-CEA0-41AC-8BBE-24E6146D614B}" type="presParOf" srcId="{75B6B660-DB9B-4985-BEAF-C724AE28ED5C}" destId="{25D24C03-7783-4514-A587-89D5A5189C9D}" srcOrd="3" destOrd="0" presId="urn:microsoft.com/office/officeart/2008/layout/VerticalCurvedList#2"/>
    <dgm:cxn modelId="{551808D4-7774-4EBC-9325-BD4D858DE0C9}" type="presParOf" srcId="{E1A01271-3D24-49E7-A669-0EC6C4BDD310}" destId="{CA5B4FEF-A74D-4E3C-AF36-EF9B4333EF4D}" srcOrd="1" destOrd="0" presId="urn:microsoft.com/office/officeart/2008/layout/VerticalCurvedList#2"/>
    <dgm:cxn modelId="{2F573822-539B-4CF3-8467-6DDC54BD6340}" type="presParOf" srcId="{E1A01271-3D24-49E7-A669-0EC6C4BDD310}" destId="{AE8CC9E2-3B25-4240-BBEA-56D8FACEFB52}" srcOrd="2" destOrd="0" presId="urn:microsoft.com/office/officeart/2008/layout/VerticalCurvedList#2"/>
    <dgm:cxn modelId="{6BD99F89-7130-4B0E-9DE4-32659A57B795}" type="presParOf" srcId="{AE8CC9E2-3B25-4240-BBEA-56D8FACEFB52}" destId="{01BF4ED7-7822-4DF0-97F9-524E20B6C667}" srcOrd="0" destOrd="0" presId="urn:microsoft.com/office/officeart/2008/layout/VerticalCurvedList#2"/>
    <dgm:cxn modelId="{AA0B3E4A-9876-4AF1-B66F-8CC6E02E579D}" type="presParOf" srcId="{E1A01271-3D24-49E7-A669-0EC6C4BDD310}" destId="{37F7D6DB-9975-411A-A8D8-97AC942B7A86}" srcOrd="3" destOrd="0" presId="urn:microsoft.com/office/officeart/2008/layout/VerticalCurvedList#2"/>
    <dgm:cxn modelId="{90772749-80AD-4AF9-B3D8-EFD63364CD3F}" type="presParOf" srcId="{E1A01271-3D24-49E7-A669-0EC6C4BDD310}" destId="{53344560-A107-4BD2-A483-3C00873B7CB3}" srcOrd="4" destOrd="0" presId="urn:microsoft.com/office/officeart/2008/layout/VerticalCurvedList#2"/>
    <dgm:cxn modelId="{E512FD42-2636-41E3-8230-4CA3B3AF5A16}" type="presParOf" srcId="{53344560-A107-4BD2-A483-3C00873B7CB3}" destId="{74C8C462-61B9-4E39-897A-BE52EF8C4062}" srcOrd="0" destOrd="0" presId="urn:microsoft.com/office/officeart/2008/layout/VerticalCurvedList#2"/>
    <dgm:cxn modelId="{B74B8896-5B87-47A3-922A-245118B79BD5}" type="presParOf" srcId="{E1A01271-3D24-49E7-A669-0EC6C4BDD310}" destId="{84ACAA43-FBD4-4707-90C6-DA8A21F77BFE}" srcOrd="5" destOrd="0" presId="urn:microsoft.com/office/officeart/2008/layout/VerticalCurvedList#2"/>
    <dgm:cxn modelId="{38D57FDE-F85C-4BA2-8729-212E1A3D2B87}" type="presParOf" srcId="{E1A01271-3D24-49E7-A669-0EC6C4BDD310}" destId="{2D2CDB1B-379E-4EE6-B900-93294B462AD1}" srcOrd="6" destOrd="0" presId="urn:microsoft.com/office/officeart/2008/layout/VerticalCurvedList#2"/>
    <dgm:cxn modelId="{DDA7B5EB-F6A4-4CE4-A97A-120794C2D1BC}" type="presParOf" srcId="{2D2CDB1B-379E-4EE6-B900-93294B462AD1}" destId="{4069A98F-FA1F-43CE-926F-7918F0A4FA63}" srcOrd="0" destOrd="0" presId="urn:microsoft.com/office/officeart/2008/layout/VerticalCurvedList#2"/>
    <dgm:cxn modelId="{0A1CDFEB-6783-4DDD-BAEF-A3737F8B8EAB}" type="presParOf" srcId="{E1A01271-3D24-49E7-A669-0EC6C4BDD310}" destId="{A27F8F45-3664-4AFA-8698-FA90F169AFE0}" srcOrd="7" destOrd="0" presId="urn:microsoft.com/office/officeart/2008/layout/VerticalCurvedList#2"/>
    <dgm:cxn modelId="{82645B37-FC90-4440-936D-BBEA1DCA0AFA}" type="presParOf" srcId="{E1A01271-3D24-49E7-A669-0EC6C4BDD310}" destId="{5564A3E9-2E6A-4A76-AF3E-B3B44E697C27}" srcOrd="8" destOrd="0" presId="urn:microsoft.com/office/officeart/2008/layout/VerticalCurvedList#2"/>
    <dgm:cxn modelId="{AECE143D-69B3-4C80-A733-9849AFF76ECB}" type="presParOf" srcId="{5564A3E9-2E6A-4A76-AF3E-B3B44E697C27}" destId="{0B54A5FF-974B-4798-9E79-48053C45D438}" srcOrd="0" destOrd="0" presId="urn:microsoft.com/office/officeart/2008/layout/VerticalCurved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791CA5-6220-45B5-B2E8-8B26E5894AE1}" type="doc">
      <dgm:prSet loTypeId="urn:microsoft.com/office/officeart/2008/layout/VerticalCurvedList#3" loCatId="list" qsTypeId="urn:microsoft.com/office/officeart/2005/8/quickstyle/3d4#3" qsCatId="3D" csTypeId="urn:microsoft.com/office/officeart/2005/8/colors/accent1_1#3" csCatId="accent1" phldr="1"/>
      <dgm:spPr/>
      <dgm:t>
        <a:bodyPr/>
        <a:lstStyle/>
        <a:p>
          <a:endParaRPr lang="zh-CN" altLang="en-US"/>
        </a:p>
      </dgm:t>
    </dgm:pt>
    <dgm:pt modelId="{94F9B6F1-249A-4CCF-B6E8-7FD765923410}">
      <dgm:prSet custT="1"/>
      <dgm:spPr/>
      <dgm:t>
        <a:bodyPr/>
        <a:lstStyle/>
        <a:p>
          <a:pPr rtl="0"/>
          <a:r>
            <a:rPr lang="en-US" altLang="zh-CN" sz="4400" b="1" dirty="0">
              <a:solidFill>
                <a:schemeClr val="tx1"/>
              </a:solidFill>
            </a:rPr>
            <a:t>Markov Process</a:t>
          </a:r>
          <a:endParaRPr lang="zh-CN" altLang="en-US" sz="4400" b="1" dirty="0">
            <a:solidFill>
              <a:schemeClr val="tx1"/>
            </a:solidFill>
          </a:endParaRPr>
        </a:p>
      </dgm:t>
    </dgm:pt>
    <dgm:pt modelId="{B1600939-E21F-4E03-9A11-642746F99582}" type="parTrans" cxnId="{600BF7F5-1F97-4F34-9366-AC775E17C526}">
      <dgm:prSet/>
      <dgm:spPr/>
      <dgm:t>
        <a:bodyPr/>
        <a:lstStyle/>
        <a:p>
          <a:endParaRPr lang="zh-CN" altLang="en-US" sz="4400"/>
        </a:p>
      </dgm:t>
    </dgm:pt>
    <dgm:pt modelId="{68581E2E-7733-43EA-B604-F9EDF14CB43B}" type="sibTrans" cxnId="{600BF7F5-1F97-4F34-9366-AC775E17C526}">
      <dgm:prSet/>
      <dgm:spPr/>
      <dgm:t>
        <a:bodyPr/>
        <a:lstStyle/>
        <a:p>
          <a:endParaRPr lang="zh-CN" altLang="en-US" sz="4400"/>
        </a:p>
      </dgm:t>
    </dgm:pt>
    <dgm:pt modelId="{0BEC63C8-8AAA-466D-998F-BB240B20DAD6}">
      <dgm:prSet custT="1"/>
      <dgm:spPr/>
      <dgm:t>
        <a:bodyPr/>
        <a:lstStyle/>
        <a:p>
          <a:pPr marL="0" lvl="0" indent="0" algn="l" defTabSz="1955800" rtl="0">
            <a:lnSpc>
              <a:spcPct val="90000"/>
            </a:lnSpc>
            <a:spcBef>
              <a:spcPct val="0"/>
            </a:spcBef>
            <a:spcAft>
              <a:spcPct val="35000"/>
            </a:spcAft>
            <a:buNone/>
          </a:pPr>
          <a:r>
            <a:rPr lang="en-US" altLang="zh-CN" sz="4400" b="1" kern="1200" dirty="0">
              <a:solidFill>
                <a:schemeClr val="tx1"/>
              </a:solidFill>
              <a:latin typeface="Times New Roman" panose="02020603050405020304"/>
              <a:ea typeface="Times New Roman" panose="02020603050405020304"/>
              <a:cs typeface="+mn-cs"/>
            </a:rPr>
            <a:t>Q-Learning</a:t>
          </a:r>
        </a:p>
      </dgm:t>
    </dgm:pt>
    <dgm:pt modelId="{DCE1BFDB-C83E-43AD-A65C-84943DBBF0C9}" type="parTrans" cxnId="{A1D454B7-362A-4078-8891-0583E52E4393}">
      <dgm:prSet/>
      <dgm:spPr/>
      <dgm:t>
        <a:bodyPr/>
        <a:lstStyle/>
        <a:p>
          <a:endParaRPr lang="zh-CN" altLang="en-US" sz="4400"/>
        </a:p>
      </dgm:t>
    </dgm:pt>
    <dgm:pt modelId="{6FD4D6D5-163C-42C3-BEC1-0B25206B643C}" type="sibTrans" cxnId="{A1D454B7-362A-4078-8891-0583E52E4393}">
      <dgm:prSet/>
      <dgm:spPr/>
      <dgm:t>
        <a:bodyPr/>
        <a:lstStyle/>
        <a:p>
          <a:endParaRPr lang="zh-CN" altLang="en-US" sz="4400"/>
        </a:p>
      </dgm:t>
    </dgm:pt>
    <dgm:pt modelId="{12DE2CC5-14A8-49E8-86EF-40DFD8EB9226}">
      <dgm:prSet custT="1"/>
      <dgm:spPr/>
      <dgm:t>
        <a:bodyPr/>
        <a:lstStyle/>
        <a:p>
          <a:pPr marL="0" lvl="0" indent="0" algn="l" defTabSz="1955800" rtl="0">
            <a:lnSpc>
              <a:spcPct val="90000"/>
            </a:lnSpc>
            <a:spcBef>
              <a:spcPct val="0"/>
            </a:spcBef>
            <a:spcAft>
              <a:spcPct val="35000"/>
            </a:spcAft>
            <a:buNone/>
          </a:pPr>
          <a:r>
            <a:rPr lang="en-US" altLang="zh-CN" sz="4400" b="1" kern="1200" dirty="0">
              <a:solidFill>
                <a:srgbClr val="FF0000"/>
              </a:solidFill>
              <a:latin typeface="Times New Roman" panose="02020603050405020304"/>
              <a:ea typeface="Times New Roman" panose="02020603050405020304"/>
              <a:cs typeface="+mn-cs"/>
            </a:rPr>
            <a:t>Deep Q-Learning</a:t>
          </a:r>
          <a:endParaRPr lang="zh-CN" altLang="en-US" sz="4400" b="1" kern="1200" dirty="0">
            <a:solidFill>
              <a:srgbClr val="FF0000"/>
            </a:solidFill>
            <a:latin typeface="Times New Roman" panose="02020603050405020304"/>
            <a:ea typeface="Times New Roman" panose="02020603050405020304"/>
            <a:cs typeface="+mn-cs"/>
          </a:endParaRPr>
        </a:p>
      </dgm:t>
    </dgm:pt>
    <dgm:pt modelId="{259F24D1-65B9-4AC0-8C1B-D249CE469BE5}" type="parTrans" cxnId="{B29E2392-B873-4A57-B938-9CEE8BAC5B88}">
      <dgm:prSet/>
      <dgm:spPr/>
      <dgm:t>
        <a:bodyPr/>
        <a:lstStyle/>
        <a:p>
          <a:endParaRPr lang="zh-CN" altLang="en-US" sz="4400"/>
        </a:p>
      </dgm:t>
    </dgm:pt>
    <dgm:pt modelId="{98D6728E-8B8B-49F8-964E-F11FFBE22EAD}" type="sibTrans" cxnId="{B29E2392-B873-4A57-B938-9CEE8BAC5B88}">
      <dgm:prSet/>
      <dgm:spPr/>
      <dgm:t>
        <a:bodyPr/>
        <a:lstStyle/>
        <a:p>
          <a:endParaRPr lang="zh-CN" altLang="en-US" sz="4400"/>
        </a:p>
      </dgm:t>
    </dgm:pt>
    <dgm:pt modelId="{2AA94FB5-4815-4829-B0C8-39AF46DCC2EE}">
      <dgm:prSet custT="1"/>
      <dgm:spPr/>
      <dgm:t>
        <a:bodyPr/>
        <a:lstStyle/>
        <a:p>
          <a:pPr rtl="0"/>
          <a:r>
            <a:rPr lang="en-US" altLang="zh-CN" sz="4400" b="1" dirty="0">
              <a:solidFill>
                <a:schemeClr val="tx1"/>
              </a:solidFill>
            </a:rPr>
            <a:t>Exploration &amp; Exploitation</a:t>
          </a:r>
          <a:endParaRPr lang="zh-CN" altLang="en-US" sz="4400" b="1" dirty="0">
            <a:solidFill>
              <a:schemeClr val="tx1"/>
            </a:solidFill>
          </a:endParaRPr>
        </a:p>
      </dgm:t>
    </dgm:pt>
    <dgm:pt modelId="{E8662457-4264-486F-8AB1-CA512840884C}" type="parTrans" cxnId="{29EC8943-F008-45DC-A863-95C37588CA24}">
      <dgm:prSet/>
      <dgm:spPr/>
      <dgm:t>
        <a:bodyPr/>
        <a:lstStyle/>
        <a:p>
          <a:endParaRPr lang="zh-CN" altLang="en-US" sz="4400"/>
        </a:p>
      </dgm:t>
    </dgm:pt>
    <dgm:pt modelId="{F22F064A-24DB-49C6-B5D1-09C2D617C371}" type="sibTrans" cxnId="{29EC8943-F008-45DC-A863-95C37588CA24}">
      <dgm:prSet/>
      <dgm:spPr/>
      <dgm:t>
        <a:bodyPr/>
        <a:lstStyle/>
        <a:p>
          <a:endParaRPr lang="zh-CN" altLang="en-US" sz="4400"/>
        </a:p>
      </dgm:t>
    </dgm:pt>
    <dgm:pt modelId="{C0A6D45E-C0DC-4115-86A8-D9FA53FCDA91}" type="pres">
      <dgm:prSet presAssocID="{E0791CA5-6220-45B5-B2E8-8B26E5894AE1}" presName="Name0" presStyleCnt="0">
        <dgm:presLayoutVars>
          <dgm:chMax val="7"/>
          <dgm:chPref val="7"/>
          <dgm:dir/>
        </dgm:presLayoutVars>
      </dgm:prSet>
      <dgm:spPr/>
      <dgm:t>
        <a:bodyPr/>
        <a:lstStyle/>
        <a:p>
          <a:endParaRPr lang="zh-CN" altLang="en-US"/>
        </a:p>
      </dgm:t>
    </dgm:pt>
    <dgm:pt modelId="{E1A01271-3D24-49E7-A669-0EC6C4BDD310}" type="pres">
      <dgm:prSet presAssocID="{E0791CA5-6220-45B5-B2E8-8B26E5894AE1}" presName="Name1" presStyleCnt="0"/>
      <dgm:spPr/>
    </dgm:pt>
    <dgm:pt modelId="{75B6B660-DB9B-4985-BEAF-C724AE28ED5C}" type="pres">
      <dgm:prSet presAssocID="{E0791CA5-6220-45B5-B2E8-8B26E5894AE1}" presName="cycle" presStyleCnt="0"/>
      <dgm:spPr/>
    </dgm:pt>
    <dgm:pt modelId="{7B3B29CC-FFD0-4C96-9467-D2DD74910A5D}" type="pres">
      <dgm:prSet presAssocID="{E0791CA5-6220-45B5-B2E8-8B26E5894AE1}" presName="srcNode" presStyleLbl="node1" presStyleIdx="0" presStyleCnt="4"/>
      <dgm:spPr/>
    </dgm:pt>
    <dgm:pt modelId="{D33759BA-D7B3-47EE-A79B-9BF7EEC24572}" type="pres">
      <dgm:prSet presAssocID="{E0791CA5-6220-45B5-B2E8-8B26E5894AE1}" presName="conn" presStyleLbl="parChTrans1D2" presStyleIdx="0" presStyleCnt="1"/>
      <dgm:spPr/>
      <dgm:t>
        <a:bodyPr/>
        <a:lstStyle/>
        <a:p>
          <a:endParaRPr lang="zh-CN" altLang="en-US"/>
        </a:p>
      </dgm:t>
    </dgm:pt>
    <dgm:pt modelId="{0C84BA1E-342B-445D-8560-9BF10E73D905}" type="pres">
      <dgm:prSet presAssocID="{E0791CA5-6220-45B5-B2E8-8B26E5894AE1}" presName="extraNode" presStyleLbl="node1" presStyleIdx="0" presStyleCnt="4"/>
      <dgm:spPr/>
    </dgm:pt>
    <dgm:pt modelId="{25D24C03-7783-4514-A587-89D5A5189C9D}" type="pres">
      <dgm:prSet presAssocID="{E0791CA5-6220-45B5-B2E8-8B26E5894AE1}" presName="dstNode" presStyleLbl="node1" presStyleIdx="0" presStyleCnt="4"/>
      <dgm:spPr/>
    </dgm:pt>
    <dgm:pt modelId="{CA5B4FEF-A74D-4E3C-AF36-EF9B4333EF4D}" type="pres">
      <dgm:prSet presAssocID="{94F9B6F1-249A-4CCF-B6E8-7FD765923410}" presName="text_1" presStyleLbl="node1" presStyleIdx="0" presStyleCnt="4" custLinFactNeighborX="11995" custLinFactNeighborY="-5538">
        <dgm:presLayoutVars>
          <dgm:bulletEnabled val="1"/>
        </dgm:presLayoutVars>
      </dgm:prSet>
      <dgm:spPr/>
      <dgm:t>
        <a:bodyPr/>
        <a:lstStyle/>
        <a:p>
          <a:endParaRPr lang="zh-CN" altLang="en-US"/>
        </a:p>
      </dgm:t>
    </dgm:pt>
    <dgm:pt modelId="{AE8CC9E2-3B25-4240-BBEA-56D8FACEFB52}" type="pres">
      <dgm:prSet presAssocID="{94F9B6F1-249A-4CCF-B6E8-7FD765923410}" presName="accent_1" presStyleCnt="0"/>
      <dgm:spPr/>
    </dgm:pt>
    <dgm:pt modelId="{01BF4ED7-7822-4DF0-97F9-524E20B6C667}" type="pres">
      <dgm:prSet presAssocID="{94F9B6F1-249A-4CCF-B6E8-7FD765923410}" presName="accentRepeatNode" presStyleLbl="solidFgAcc1" presStyleIdx="0" presStyleCnt="4"/>
      <dgm:spPr/>
    </dgm:pt>
    <dgm:pt modelId="{37F7D6DB-9975-411A-A8D8-97AC942B7A86}" type="pres">
      <dgm:prSet presAssocID="{0BEC63C8-8AAA-466D-998F-BB240B20DAD6}" presName="text_2" presStyleLbl="node1" presStyleIdx="1" presStyleCnt="4">
        <dgm:presLayoutVars>
          <dgm:bulletEnabled val="1"/>
        </dgm:presLayoutVars>
      </dgm:prSet>
      <dgm:spPr/>
      <dgm:t>
        <a:bodyPr/>
        <a:lstStyle/>
        <a:p>
          <a:endParaRPr lang="zh-CN" altLang="en-US"/>
        </a:p>
      </dgm:t>
    </dgm:pt>
    <dgm:pt modelId="{53344560-A107-4BD2-A483-3C00873B7CB3}" type="pres">
      <dgm:prSet presAssocID="{0BEC63C8-8AAA-466D-998F-BB240B20DAD6}" presName="accent_2" presStyleCnt="0"/>
      <dgm:spPr/>
    </dgm:pt>
    <dgm:pt modelId="{74C8C462-61B9-4E39-897A-BE52EF8C4062}" type="pres">
      <dgm:prSet presAssocID="{0BEC63C8-8AAA-466D-998F-BB240B20DAD6}" presName="accentRepeatNode" presStyleLbl="solidFgAcc1" presStyleIdx="1" presStyleCnt="4"/>
      <dgm:spPr/>
    </dgm:pt>
    <dgm:pt modelId="{84ACAA43-FBD4-4707-90C6-DA8A21F77BFE}" type="pres">
      <dgm:prSet presAssocID="{12DE2CC5-14A8-49E8-86EF-40DFD8EB9226}" presName="text_3" presStyleLbl="node1" presStyleIdx="2" presStyleCnt="4">
        <dgm:presLayoutVars>
          <dgm:bulletEnabled val="1"/>
        </dgm:presLayoutVars>
      </dgm:prSet>
      <dgm:spPr/>
      <dgm:t>
        <a:bodyPr/>
        <a:lstStyle/>
        <a:p>
          <a:endParaRPr lang="zh-CN" altLang="en-US"/>
        </a:p>
      </dgm:t>
    </dgm:pt>
    <dgm:pt modelId="{2D2CDB1B-379E-4EE6-B900-93294B462AD1}" type="pres">
      <dgm:prSet presAssocID="{12DE2CC5-14A8-49E8-86EF-40DFD8EB9226}" presName="accent_3" presStyleCnt="0"/>
      <dgm:spPr/>
    </dgm:pt>
    <dgm:pt modelId="{4069A98F-FA1F-43CE-926F-7918F0A4FA63}" type="pres">
      <dgm:prSet presAssocID="{12DE2CC5-14A8-49E8-86EF-40DFD8EB9226}" presName="accentRepeatNode" presStyleLbl="solidFgAcc1" presStyleIdx="2" presStyleCnt="4"/>
      <dgm:spPr/>
    </dgm:pt>
    <dgm:pt modelId="{A27F8F45-3664-4AFA-8698-FA90F169AFE0}" type="pres">
      <dgm:prSet presAssocID="{2AA94FB5-4815-4829-B0C8-39AF46DCC2EE}" presName="text_4" presStyleLbl="node1" presStyleIdx="3" presStyleCnt="4">
        <dgm:presLayoutVars>
          <dgm:bulletEnabled val="1"/>
        </dgm:presLayoutVars>
      </dgm:prSet>
      <dgm:spPr/>
      <dgm:t>
        <a:bodyPr/>
        <a:lstStyle/>
        <a:p>
          <a:endParaRPr lang="zh-CN" altLang="en-US"/>
        </a:p>
      </dgm:t>
    </dgm:pt>
    <dgm:pt modelId="{5564A3E9-2E6A-4A76-AF3E-B3B44E697C27}" type="pres">
      <dgm:prSet presAssocID="{2AA94FB5-4815-4829-B0C8-39AF46DCC2EE}" presName="accent_4" presStyleCnt="0"/>
      <dgm:spPr/>
    </dgm:pt>
    <dgm:pt modelId="{0B54A5FF-974B-4798-9E79-48053C45D438}" type="pres">
      <dgm:prSet presAssocID="{2AA94FB5-4815-4829-B0C8-39AF46DCC2EE}" presName="accentRepeatNode" presStyleLbl="solidFgAcc1" presStyleIdx="3" presStyleCnt="4"/>
      <dgm:spPr/>
    </dgm:pt>
  </dgm:ptLst>
  <dgm:cxnLst>
    <dgm:cxn modelId="{B2F0D197-FFB8-4836-A68A-E2EAAC61AB1A}" type="presOf" srcId="{94F9B6F1-249A-4CCF-B6E8-7FD765923410}" destId="{CA5B4FEF-A74D-4E3C-AF36-EF9B4333EF4D}" srcOrd="0" destOrd="0" presId="urn:microsoft.com/office/officeart/2008/layout/VerticalCurvedList#3"/>
    <dgm:cxn modelId="{A1D454B7-362A-4078-8891-0583E52E4393}" srcId="{E0791CA5-6220-45B5-B2E8-8B26E5894AE1}" destId="{0BEC63C8-8AAA-466D-998F-BB240B20DAD6}" srcOrd="1" destOrd="0" parTransId="{DCE1BFDB-C83E-43AD-A65C-84943DBBF0C9}" sibTransId="{6FD4D6D5-163C-42C3-BEC1-0B25206B643C}"/>
    <dgm:cxn modelId="{9A447988-A9F8-41C3-89E6-36ABCF254137}" type="presOf" srcId="{E0791CA5-6220-45B5-B2E8-8B26E5894AE1}" destId="{C0A6D45E-C0DC-4115-86A8-D9FA53FCDA91}" srcOrd="0" destOrd="0" presId="urn:microsoft.com/office/officeart/2008/layout/VerticalCurvedList#3"/>
    <dgm:cxn modelId="{02CFD86A-7595-45EC-BF05-28CA45EA7CEA}" type="presOf" srcId="{12DE2CC5-14A8-49E8-86EF-40DFD8EB9226}" destId="{84ACAA43-FBD4-4707-90C6-DA8A21F77BFE}" srcOrd="0" destOrd="0" presId="urn:microsoft.com/office/officeart/2008/layout/VerticalCurvedList#3"/>
    <dgm:cxn modelId="{B29E2392-B873-4A57-B938-9CEE8BAC5B88}" srcId="{E0791CA5-6220-45B5-B2E8-8B26E5894AE1}" destId="{12DE2CC5-14A8-49E8-86EF-40DFD8EB9226}" srcOrd="2" destOrd="0" parTransId="{259F24D1-65B9-4AC0-8C1B-D249CE469BE5}" sibTransId="{98D6728E-8B8B-49F8-964E-F11FFBE22EAD}"/>
    <dgm:cxn modelId="{600BF7F5-1F97-4F34-9366-AC775E17C526}" srcId="{E0791CA5-6220-45B5-B2E8-8B26E5894AE1}" destId="{94F9B6F1-249A-4CCF-B6E8-7FD765923410}" srcOrd="0" destOrd="0" parTransId="{B1600939-E21F-4E03-9A11-642746F99582}" sibTransId="{68581E2E-7733-43EA-B604-F9EDF14CB43B}"/>
    <dgm:cxn modelId="{29EC8943-F008-45DC-A863-95C37588CA24}" srcId="{E0791CA5-6220-45B5-B2E8-8B26E5894AE1}" destId="{2AA94FB5-4815-4829-B0C8-39AF46DCC2EE}" srcOrd="3" destOrd="0" parTransId="{E8662457-4264-486F-8AB1-CA512840884C}" sibTransId="{F22F064A-24DB-49C6-B5D1-09C2D617C371}"/>
    <dgm:cxn modelId="{867F618D-648A-4497-B50F-1CED446EDD2A}" type="presOf" srcId="{68581E2E-7733-43EA-B604-F9EDF14CB43B}" destId="{D33759BA-D7B3-47EE-A79B-9BF7EEC24572}" srcOrd="0" destOrd="0" presId="urn:microsoft.com/office/officeart/2008/layout/VerticalCurvedList#3"/>
    <dgm:cxn modelId="{3118961D-666E-4297-BEBE-CEF7D526B3AF}" type="presOf" srcId="{2AA94FB5-4815-4829-B0C8-39AF46DCC2EE}" destId="{A27F8F45-3664-4AFA-8698-FA90F169AFE0}" srcOrd="0" destOrd="0" presId="urn:microsoft.com/office/officeart/2008/layout/VerticalCurvedList#3"/>
    <dgm:cxn modelId="{CC2F40BD-9E42-4D8A-86B7-7708C7B2A915}" type="presOf" srcId="{0BEC63C8-8AAA-466D-998F-BB240B20DAD6}" destId="{37F7D6DB-9975-411A-A8D8-97AC942B7A86}" srcOrd="0" destOrd="0" presId="urn:microsoft.com/office/officeart/2008/layout/VerticalCurvedList#3"/>
    <dgm:cxn modelId="{29EDD97F-BF5D-4A44-812B-FC73B3595D36}" type="presParOf" srcId="{C0A6D45E-C0DC-4115-86A8-D9FA53FCDA91}" destId="{E1A01271-3D24-49E7-A669-0EC6C4BDD310}" srcOrd="0" destOrd="0" presId="urn:microsoft.com/office/officeart/2008/layout/VerticalCurvedList#3"/>
    <dgm:cxn modelId="{E1C8BA71-25FD-4273-A68A-60A0B39E34DA}" type="presParOf" srcId="{E1A01271-3D24-49E7-A669-0EC6C4BDD310}" destId="{75B6B660-DB9B-4985-BEAF-C724AE28ED5C}" srcOrd="0" destOrd="0" presId="urn:microsoft.com/office/officeart/2008/layout/VerticalCurvedList#3"/>
    <dgm:cxn modelId="{26CFF5AF-EFD1-40BB-B666-90D9768354EE}" type="presParOf" srcId="{75B6B660-DB9B-4985-BEAF-C724AE28ED5C}" destId="{7B3B29CC-FFD0-4C96-9467-D2DD74910A5D}" srcOrd="0" destOrd="0" presId="urn:microsoft.com/office/officeart/2008/layout/VerticalCurvedList#3"/>
    <dgm:cxn modelId="{3F6CD812-67B7-4643-A970-90E46CB2E88A}" type="presParOf" srcId="{75B6B660-DB9B-4985-BEAF-C724AE28ED5C}" destId="{D33759BA-D7B3-47EE-A79B-9BF7EEC24572}" srcOrd="1" destOrd="0" presId="urn:microsoft.com/office/officeart/2008/layout/VerticalCurvedList#3"/>
    <dgm:cxn modelId="{09548140-D313-45F9-B2EC-A251344CD100}" type="presParOf" srcId="{75B6B660-DB9B-4985-BEAF-C724AE28ED5C}" destId="{0C84BA1E-342B-445D-8560-9BF10E73D905}" srcOrd="2" destOrd="0" presId="urn:microsoft.com/office/officeart/2008/layout/VerticalCurvedList#3"/>
    <dgm:cxn modelId="{12096BED-CEA0-41AC-8BBE-24E6146D614B}" type="presParOf" srcId="{75B6B660-DB9B-4985-BEAF-C724AE28ED5C}" destId="{25D24C03-7783-4514-A587-89D5A5189C9D}" srcOrd="3" destOrd="0" presId="urn:microsoft.com/office/officeart/2008/layout/VerticalCurvedList#3"/>
    <dgm:cxn modelId="{551808D4-7774-4EBC-9325-BD4D858DE0C9}" type="presParOf" srcId="{E1A01271-3D24-49E7-A669-0EC6C4BDD310}" destId="{CA5B4FEF-A74D-4E3C-AF36-EF9B4333EF4D}" srcOrd="1" destOrd="0" presId="urn:microsoft.com/office/officeart/2008/layout/VerticalCurvedList#3"/>
    <dgm:cxn modelId="{2F573822-539B-4CF3-8467-6DDC54BD6340}" type="presParOf" srcId="{E1A01271-3D24-49E7-A669-0EC6C4BDD310}" destId="{AE8CC9E2-3B25-4240-BBEA-56D8FACEFB52}" srcOrd="2" destOrd="0" presId="urn:microsoft.com/office/officeart/2008/layout/VerticalCurvedList#3"/>
    <dgm:cxn modelId="{6BD99F89-7130-4B0E-9DE4-32659A57B795}" type="presParOf" srcId="{AE8CC9E2-3B25-4240-BBEA-56D8FACEFB52}" destId="{01BF4ED7-7822-4DF0-97F9-524E20B6C667}" srcOrd="0" destOrd="0" presId="urn:microsoft.com/office/officeart/2008/layout/VerticalCurvedList#3"/>
    <dgm:cxn modelId="{AA0B3E4A-9876-4AF1-B66F-8CC6E02E579D}" type="presParOf" srcId="{E1A01271-3D24-49E7-A669-0EC6C4BDD310}" destId="{37F7D6DB-9975-411A-A8D8-97AC942B7A86}" srcOrd="3" destOrd="0" presId="urn:microsoft.com/office/officeart/2008/layout/VerticalCurvedList#3"/>
    <dgm:cxn modelId="{90772749-80AD-4AF9-B3D8-EFD63364CD3F}" type="presParOf" srcId="{E1A01271-3D24-49E7-A669-0EC6C4BDD310}" destId="{53344560-A107-4BD2-A483-3C00873B7CB3}" srcOrd="4" destOrd="0" presId="urn:microsoft.com/office/officeart/2008/layout/VerticalCurvedList#3"/>
    <dgm:cxn modelId="{E512FD42-2636-41E3-8230-4CA3B3AF5A16}" type="presParOf" srcId="{53344560-A107-4BD2-A483-3C00873B7CB3}" destId="{74C8C462-61B9-4E39-897A-BE52EF8C4062}" srcOrd="0" destOrd="0" presId="urn:microsoft.com/office/officeart/2008/layout/VerticalCurvedList#3"/>
    <dgm:cxn modelId="{B74B8896-5B87-47A3-922A-245118B79BD5}" type="presParOf" srcId="{E1A01271-3D24-49E7-A669-0EC6C4BDD310}" destId="{84ACAA43-FBD4-4707-90C6-DA8A21F77BFE}" srcOrd="5" destOrd="0" presId="urn:microsoft.com/office/officeart/2008/layout/VerticalCurvedList#3"/>
    <dgm:cxn modelId="{38D57FDE-F85C-4BA2-8729-212E1A3D2B87}" type="presParOf" srcId="{E1A01271-3D24-49E7-A669-0EC6C4BDD310}" destId="{2D2CDB1B-379E-4EE6-B900-93294B462AD1}" srcOrd="6" destOrd="0" presId="urn:microsoft.com/office/officeart/2008/layout/VerticalCurvedList#3"/>
    <dgm:cxn modelId="{DDA7B5EB-F6A4-4CE4-A97A-120794C2D1BC}" type="presParOf" srcId="{2D2CDB1B-379E-4EE6-B900-93294B462AD1}" destId="{4069A98F-FA1F-43CE-926F-7918F0A4FA63}" srcOrd="0" destOrd="0" presId="urn:microsoft.com/office/officeart/2008/layout/VerticalCurvedList#3"/>
    <dgm:cxn modelId="{0A1CDFEB-6783-4DDD-BAEF-A3737F8B8EAB}" type="presParOf" srcId="{E1A01271-3D24-49E7-A669-0EC6C4BDD310}" destId="{A27F8F45-3664-4AFA-8698-FA90F169AFE0}" srcOrd="7" destOrd="0" presId="urn:microsoft.com/office/officeart/2008/layout/VerticalCurvedList#3"/>
    <dgm:cxn modelId="{82645B37-FC90-4440-936D-BBEA1DCA0AFA}" type="presParOf" srcId="{E1A01271-3D24-49E7-A669-0EC6C4BDD310}" destId="{5564A3E9-2E6A-4A76-AF3E-B3B44E697C27}" srcOrd="8" destOrd="0" presId="urn:microsoft.com/office/officeart/2008/layout/VerticalCurvedList#3"/>
    <dgm:cxn modelId="{AECE143D-69B3-4C80-A733-9849AFF76ECB}" type="presParOf" srcId="{5564A3E9-2E6A-4A76-AF3E-B3B44E697C27}" destId="{0B54A5FF-974B-4798-9E79-48053C45D438}" srcOrd="0" destOrd="0" presId="urn:microsoft.com/office/officeart/2008/layout/VerticalCurvedList#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791CA5-6220-45B5-B2E8-8B26E5894AE1}" type="doc">
      <dgm:prSet loTypeId="urn:microsoft.com/office/officeart/2008/layout/VerticalCurvedList#4" loCatId="list" qsTypeId="urn:microsoft.com/office/officeart/2005/8/quickstyle/3d4#4" qsCatId="3D" csTypeId="urn:microsoft.com/office/officeart/2005/8/colors/accent1_1#4" csCatId="accent1" phldr="1"/>
      <dgm:spPr/>
      <dgm:t>
        <a:bodyPr/>
        <a:lstStyle/>
        <a:p>
          <a:endParaRPr lang="zh-CN" altLang="en-US"/>
        </a:p>
      </dgm:t>
    </dgm:pt>
    <dgm:pt modelId="{94F9B6F1-249A-4CCF-B6E8-7FD765923410}">
      <dgm:prSet custT="1"/>
      <dgm:spPr/>
      <dgm:t>
        <a:bodyPr/>
        <a:lstStyle/>
        <a:p>
          <a:pPr rtl="0"/>
          <a:r>
            <a:rPr lang="en-US" altLang="zh-CN" sz="4400" b="1" dirty="0">
              <a:solidFill>
                <a:schemeClr val="tx1"/>
              </a:solidFill>
            </a:rPr>
            <a:t>Markov Process</a:t>
          </a:r>
          <a:endParaRPr lang="zh-CN" altLang="en-US" sz="4400" b="1" dirty="0">
            <a:solidFill>
              <a:schemeClr val="tx1"/>
            </a:solidFill>
          </a:endParaRPr>
        </a:p>
      </dgm:t>
    </dgm:pt>
    <dgm:pt modelId="{B1600939-E21F-4E03-9A11-642746F99582}" type="parTrans" cxnId="{600BF7F5-1F97-4F34-9366-AC775E17C526}">
      <dgm:prSet/>
      <dgm:spPr/>
      <dgm:t>
        <a:bodyPr/>
        <a:lstStyle/>
        <a:p>
          <a:endParaRPr lang="zh-CN" altLang="en-US" sz="4400"/>
        </a:p>
      </dgm:t>
    </dgm:pt>
    <dgm:pt modelId="{68581E2E-7733-43EA-B604-F9EDF14CB43B}" type="sibTrans" cxnId="{600BF7F5-1F97-4F34-9366-AC775E17C526}">
      <dgm:prSet/>
      <dgm:spPr/>
      <dgm:t>
        <a:bodyPr/>
        <a:lstStyle/>
        <a:p>
          <a:endParaRPr lang="zh-CN" altLang="en-US" sz="4400"/>
        </a:p>
      </dgm:t>
    </dgm:pt>
    <dgm:pt modelId="{0BEC63C8-8AAA-466D-998F-BB240B20DAD6}">
      <dgm:prSet custT="1"/>
      <dgm:spPr/>
      <dgm:t>
        <a:bodyPr/>
        <a:lstStyle/>
        <a:p>
          <a:pPr marL="0" lvl="0" indent="0" algn="l" defTabSz="1955800" rtl="0">
            <a:lnSpc>
              <a:spcPct val="90000"/>
            </a:lnSpc>
            <a:spcBef>
              <a:spcPct val="0"/>
            </a:spcBef>
            <a:spcAft>
              <a:spcPct val="35000"/>
            </a:spcAft>
            <a:buNone/>
          </a:pPr>
          <a:r>
            <a:rPr lang="en-US" altLang="zh-CN" sz="4400" b="1" kern="1200" dirty="0">
              <a:solidFill>
                <a:schemeClr val="tx1"/>
              </a:solidFill>
              <a:latin typeface="Times New Roman" panose="02020603050405020304"/>
              <a:ea typeface="Times New Roman" panose="02020603050405020304"/>
              <a:cs typeface="+mn-cs"/>
            </a:rPr>
            <a:t>Q-Learning</a:t>
          </a:r>
        </a:p>
      </dgm:t>
    </dgm:pt>
    <dgm:pt modelId="{DCE1BFDB-C83E-43AD-A65C-84943DBBF0C9}" type="parTrans" cxnId="{A1D454B7-362A-4078-8891-0583E52E4393}">
      <dgm:prSet/>
      <dgm:spPr/>
      <dgm:t>
        <a:bodyPr/>
        <a:lstStyle/>
        <a:p>
          <a:endParaRPr lang="zh-CN" altLang="en-US" sz="4400"/>
        </a:p>
      </dgm:t>
    </dgm:pt>
    <dgm:pt modelId="{6FD4D6D5-163C-42C3-BEC1-0B25206B643C}" type="sibTrans" cxnId="{A1D454B7-362A-4078-8891-0583E52E4393}">
      <dgm:prSet/>
      <dgm:spPr/>
      <dgm:t>
        <a:bodyPr/>
        <a:lstStyle/>
        <a:p>
          <a:endParaRPr lang="zh-CN" altLang="en-US" sz="4400"/>
        </a:p>
      </dgm:t>
    </dgm:pt>
    <dgm:pt modelId="{12DE2CC5-14A8-49E8-86EF-40DFD8EB9226}">
      <dgm:prSet custT="1"/>
      <dgm:spPr/>
      <dgm:t>
        <a:bodyPr/>
        <a:lstStyle/>
        <a:p>
          <a:pPr rtl="0"/>
          <a:r>
            <a:rPr lang="en-US" altLang="zh-CN" sz="4400" b="1" dirty="0">
              <a:solidFill>
                <a:schemeClr val="tx1"/>
              </a:solidFill>
            </a:rPr>
            <a:t>Deep Q-Learning</a:t>
          </a:r>
          <a:endParaRPr lang="zh-CN" altLang="en-US" sz="4400" dirty="0">
            <a:solidFill>
              <a:schemeClr val="tx1"/>
            </a:solidFill>
          </a:endParaRPr>
        </a:p>
      </dgm:t>
    </dgm:pt>
    <dgm:pt modelId="{259F24D1-65B9-4AC0-8C1B-D249CE469BE5}" type="parTrans" cxnId="{B29E2392-B873-4A57-B938-9CEE8BAC5B88}">
      <dgm:prSet/>
      <dgm:spPr/>
      <dgm:t>
        <a:bodyPr/>
        <a:lstStyle/>
        <a:p>
          <a:endParaRPr lang="zh-CN" altLang="en-US" sz="4400"/>
        </a:p>
      </dgm:t>
    </dgm:pt>
    <dgm:pt modelId="{98D6728E-8B8B-49F8-964E-F11FFBE22EAD}" type="sibTrans" cxnId="{B29E2392-B873-4A57-B938-9CEE8BAC5B88}">
      <dgm:prSet/>
      <dgm:spPr/>
      <dgm:t>
        <a:bodyPr/>
        <a:lstStyle/>
        <a:p>
          <a:endParaRPr lang="zh-CN" altLang="en-US" sz="4400"/>
        </a:p>
      </dgm:t>
    </dgm:pt>
    <dgm:pt modelId="{2AA94FB5-4815-4829-B0C8-39AF46DCC2EE}">
      <dgm:prSet custT="1"/>
      <dgm:spPr/>
      <dgm:t>
        <a:bodyPr/>
        <a:lstStyle/>
        <a:p>
          <a:pPr rtl="0"/>
          <a:r>
            <a:rPr lang="en-US" altLang="zh-CN" sz="4400" b="1" kern="1200" dirty="0">
              <a:solidFill>
                <a:srgbClr val="FF0000"/>
              </a:solidFill>
              <a:latin typeface="Times New Roman" panose="02020603050405020304"/>
              <a:ea typeface="Times New Roman" panose="02020603050405020304"/>
              <a:cs typeface="+mn-cs"/>
            </a:rPr>
            <a:t>Exploration</a:t>
          </a:r>
          <a:r>
            <a:rPr lang="en-US" altLang="zh-CN" sz="4400" b="1" kern="1200" dirty="0">
              <a:solidFill>
                <a:srgbClr val="FF0000"/>
              </a:solidFill>
            </a:rPr>
            <a:t> &amp; Exploitation</a:t>
          </a:r>
          <a:endParaRPr lang="zh-CN" altLang="en-US" sz="4400" b="1" kern="1200" dirty="0">
            <a:solidFill>
              <a:srgbClr val="FF0000"/>
            </a:solidFill>
          </a:endParaRPr>
        </a:p>
      </dgm:t>
    </dgm:pt>
    <dgm:pt modelId="{E8662457-4264-486F-8AB1-CA512840884C}" type="parTrans" cxnId="{29EC8943-F008-45DC-A863-95C37588CA24}">
      <dgm:prSet/>
      <dgm:spPr/>
      <dgm:t>
        <a:bodyPr/>
        <a:lstStyle/>
        <a:p>
          <a:endParaRPr lang="zh-CN" altLang="en-US" sz="4400"/>
        </a:p>
      </dgm:t>
    </dgm:pt>
    <dgm:pt modelId="{F22F064A-24DB-49C6-B5D1-09C2D617C371}" type="sibTrans" cxnId="{29EC8943-F008-45DC-A863-95C37588CA24}">
      <dgm:prSet/>
      <dgm:spPr/>
      <dgm:t>
        <a:bodyPr/>
        <a:lstStyle/>
        <a:p>
          <a:endParaRPr lang="zh-CN" altLang="en-US" sz="4400"/>
        </a:p>
      </dgm:t>
    </dgm:pt>
    <dgm:pt modelId="{C0A6D45E-C0DC-4115-86A8-D9FA53FCDA91}" type="pres">
      <dgm:prSet presAssocID="{E0791CA5-6220-45B5-B2E8-8B26E5894AE1}" presName="Name0" presStyleCnt="0">
        <dgm:presLayoutVars>
          <dgm:chMax val="7"/>
          <dgm:chPref val="7"/>
          <dgm:dir/>
        </dgm:presLayoutVars>
      </dgm:prSet>
      <dgm:spPr/>
      <dgm:t>
        <a:bodyPr/>
        <a:lstStyle/>
        <a:p>
          <a:endParaRPr lang="zh-CN" altLang="en-US"/>
        </a:p>
      </dgm:t>
    </dgm:pt>
    <dgm:pt modelId="{E1A01271-3D24-49E7-A669-0EC6C4BDD310}" type="pres">
      <dgm:prSet presAssocID="{E0791CA5-6220-45B5-B2E8-8B26E5894AE1}" presName="Name1" presStyleCnt="0"/>
      <dgm:spPr/>
    </dgm:pt>
    <dgm:pt modelId="{75B6B660-DB9B-4985-BEAF-C724AE28ED5C}" type="pres">
      <dgm:prSet presAssocID="{E0791CA5-6220-45B5-B2E8-8B26E5894AE1}" presName="cycle" presStyleCnt="0"/>
      <dgm:spPr/>
    </dgm:pt>
    <dgm:pt modelId="{7B3B29CC-FFD0-4C96-9467-D2DD74910A5D}" type="pres">
      <dgm:prSet presAssocID="{E0791CA5-6220-45B5-B2E8-8B26E5894AE1}" presName="srcNode" presStyleLbl="node1" presStyleIdx="0" presStyleCnt="4"/>
      <dgm:spPr/>
    </dgm:pt>
    <dgm:pt modelId="{D33759BA-D7B3-47EE-A79B-9BF7EEC24572}" type="pres">
      <dgm:prSet presAssocID="{E0791CA5-6220-45B5-B2E8-8B26E5894AE1}" presName="conn" presStyleLbl="parChTrans1D2" presStyleIdx="0" presStyleCnt="1"/>
      <dgm:spPr/>
      <dgm:t>
        <a:bodyPr/>
        <a:lstStyle/>
        <a:p>
          <a:endParaRPr lang="zh-CN" altLang="en-US"/>
        </a:p>
      </dgm:t>
    </dgm:pt>
    <dgm:pt modelId="{0C84BA1E-342B-445D-8560-9BF10E73D905}" type="pres">
      <dgm:prSet presAssocID="{E0791CA5-6220-45B5-B2E8-8B26E5894AE1}" presName="extraNode" presStyleLbl="node1" presStyleIdx="0" presStyleCnt="4"/>
      <dgm:spPr/>
    </dgm:pt>
    <dgm:pt modelId="{25D24C03-7783-4514-A587-89D5A5189C9D}" type="pres">
      <dgm:prSet presAssocID="{E0791CA5-6220-45B5-B2E8-8B26E5894AE1}" presName="dstNode" presStyleLbl="node1" presStyleIdx="0" presStyleCnt="4"/>
      <dgm:spPr/>
    </dgm:pt>
    <dgm:pt modelId="{CA5B4FEF-A74D-4E3C-AF36-EF9B4333EF4D}" type="pres">
      <dgm:prSet presAssocID="{94F9B6F1-249A-4CCF-B6E8-7FD765923410}" presName="text_1" presStyleLbl="node1" presStyleIdx="0" presStyleCnt="4" custLinFactNeighborX="11995" custLinFactNeighborY="-5538">
        <dgm:presLayoutVars>
          <dgm:bulletEnabled val="1"/>
        </dgm:presLayoutVars>
      </dgm:prSet>
      <dgm:spPr/>
      <dgm:t>
        <a:bodyPr/>
        <a:lstStyle/>
        <a:p>
          <a:endParaRPr lang="zh-CN" altLang="en-US"/>
        </a:p>
      </dgm:t>
    </dgm:pt>
    <dgm:pt modelId="{AE8CC9E2-3B25-4240-BBEA-56D8FACEFB52}" type="pres">
      <dgm:prSet presAssocID="{94F9B6F1-249A-4CCF-B6E8-7FD765923410}" presName="accent_1" presStyleCnt="0"/>
      <dgm:spPr/>
    </dgm:pt>
    <dgm:pt modelId="{01BF4ED7-7822-4DF0-97F9-524E20B6C667}" type="pres">
      <dgm:prSet presAssocID="{94F9B6F1-249A-4CCF-B6E8-7FD765923410}" presName="accentRepeatNode" presStyleLbl="solidFgAcc1" presStyleIdx="0" presStyleCnt="4"/>
      <dgm:spPr/>
    </dgm:pt>
    <dgm:pt modelId="{37F7D6DB-9975-411A-A8D8-97AC942B7A86}" type="pres">
      <dgm:prSet presAssocID="{0BEC63C8-8AAA-466D-998F-BB240B20DAD6}" presName="text_2" presStyleLbl="node1" presStyleIdx="1" presStyleCnt="4">
        <dgm:presLayoutVars>
          <dgm:bulletEnabled val="1"/>
        </dgm:presLayoutVars>
      </dgm:prSet>
      <dgm:spPr/>
      <dgm:t>
        <a:bodyPr/>
        <a:lstStyle/>
        <a:p>
          <a:endParaRPr lang="zh-CN" altLang="en-US"/>
        </a:p>
      </dgm:t>
    </dgm:pt>
    <dgm:pt modelId="{53344560-A107-4BD2-A483-3C00873B7CB3}" type="pres">
      <dgm:prSet presAssocID="{0BEC63C8-8AAA-466D-998F-BB240B20DAD6}" presName="accent_2" presStyleCnt="0"/>
      <dgm:spPr/>
    </dgm:pt>
    <dgm:pt modelId="{74C8C462-61B9-4E39-897A-BE52EF8C4062}" type="pres">
      <dgm:prSet presAssocID="{0BEC63C8-8AAA-466D-998F-BB240B20DAD6}" presName="accentRepeatNode" presStyleLbl="solidFgAcc1" presStyleIdx="1" presStyleCnt="4"/>
      <dgm:spPr/>
    </dgm:pt>
    <dgm:pt modelId="{84ACAA43-FBD4-4707-90C6-DA8A21F77BFE}" type="pres">
      <dgm:prSet presAssocID="{12DE2CC5-14A8-49E8-86EF-40DFD8EB9226}" presName="text_3" presStyleLbl="node1" presStyleIdx="2" presStyleCnt="4">
        <dgm:presLayoutVars>
          <dgm:bulletEnabled val="1"/>
        </dgm:presLayoutVars>
      </dgm:prSet>
      <dgm:spPr/>
      <dgm:t>
        <a:bodyPr/>
        <a:lstStyle/>
        <a:p>
          <a:endParaRPr lang="zh-CN" altLang="en-US"/>
        </a:p>
      </dgm:t>
    </dgm:pt>
    <dgm:pt modelId="{2D2CDB1B-379E-4EE6-B900-93294B462AD1}" type="pres">
      <dgm:prSet presAssocID="{12DE2CC5-14A8-49E8-86EF-40DFD8EB9226}" presName="accent_3" presStyleCnt="0"/>
      <dgm:spPr/>
    </dgm:pt>
    <dgm:pt modelId="{4069A98F-FA1F-43CE-926F-7918F0A4FA63}" type="pres">
      <dgm:prSet presAssocID="{12DE2CC5-14A8-49E8-86EF-40DFD8EB9226}" presName="accentRepeatNode" presStyleLbl="solidFgAcc1" presStyleIdx="2" presStyleCnt="4"/>
      <dgm:spPr/>
    </dgm:pt>
    <dgm:pt modelId="{A27F8F45-3664-4AFA-8698-FA90F169AFE0}" type="pres">
      <dgm:prSet presAssocID="{2AA94FB5-4815-4829-B0C8-39AF46DCC2EE}" presName="text_4" presStyleLbl="node1" presStyleIdx="3" presStyleCnt="4">
        <dgm:presLayoutVars>
          <dgm:bulletEnabled val="1"/>
        </dgm:presLayoutVars>
      </dgm:prSet>
      <dgm:spPr/>
      <dgm:t>
        <a:bodyPr/>
        <a:lstStyle/>
        <a:p>
          <a:endParaRPr lang="zh-CN" altLang="en-US"/>
        </a:p>
      </dgm:t>
    </dgm:pt>
    <dgm:pt modelId="{5564A3E9-2E6A-4A76-AF3E-B3B44E697C27}" type="pres">
      <dgm:prSet presAssocID="{2AA94FB5-4815-4829-B0C8-39AF46DCC2EE}" presName="accent_4" presStyleCnt="0"/>
      <dgm:spPr/>
    </dgm:pt>
    <dgm:pt modelId="{0B54A5FF-974B-4798-9E79-48053C45D438}" type="pres">
      <dgm:prSet presAssocID="{2AA94FB5-4815-4829-B0C8-39AF46DCC2EE}" presName="accentRepeatNode" presStyleLbl="solidFgAcc1" presStyleIdx="3" presStyleCnt="4"/>
      <dgm:spPr/>
    </dgm:pt>
  </dgm:ptLst>
  <dgm:cxnLst>
    <dgm:cxn modelId="{B2F0D197-FFB8-4836-A68A-E2EAAC61AB1A}" type="presOf" srcId="{94F9B6F1-249A-4CCF-B6E8-7FD765923410}" destId="{CA5B4FEF-A74D-4E3C-AF36-EF9B4333EF4D}" srcOrd="0" destOrd="0" presId="urn:microsoft.com/office/officeart/2008/layout/VerticalCurvedList#4"/>
    <dgm:cxn modelId="{A1D454B7-362A-4078-8891-0583E52E4393}" srcId="{E0791CA5-6220-45B5-B2E8-8B26E5894AE1}" destId="{0BEC63C8-8AAA-466D-998F-BB240B20DAD6}" srcOrd="1" destOrd="0" parTransId="{DCE1BFDB-C83E-43AD-A65C-84943DBBF0C9}" sibTransId="{6FD4D6D5-163C-42C3-BEC1-0B25206B643C}"/>
    <dgm:cxn modelId="{9A447988-A9F8-41C3-89E6-36ABCF254137}" type="presOf" srcId="{E0791CA5-6220-45B5-B2E8-8B26E5894AE1}" destId="{C0A6D45E-C0DC-4115-86A8-D9FA53FCDA91}" srcOrd="0" destOrd="0" presId="urn:microsoft.com/office/officeart/2008/layout/VerticalCurvedList#4"/>
    <dgm:cxn modelId="{02CFD86A-7595-45EC-BF05-28CA45EA7CEA}" type="presOf" srcId="{12DE2CC5-14A8-49E8-86EF-40DFD8EB9226}" destId="{84ACAA43-FBD4-4707-90C6-DA8A21F77BFE}" srcOrd="0" destOrd="0" presId="urn:microsoft.com/office/officeart/2008/layout/VerticalCurvedList#4"/>
    <dgm:cxn modelId="{B29E2392-B873-4A57-B938-9CEE8BAC5B88}" srcId="{E0791CA5-6220-45B5-B2E8-8B26E5894AE1}" destId="{12DE2CC5-14A8-49E8-86EF-40DFD8EB9226}" srcOrd="2" destOrd="0" parTransId="{259F24D1-65B9-4AC0-8C1B-D249CE469BE5}" sibTransId="{98D6728E-8B8B-49F8-964E-F11FFBE22EAD}"/>
    <dgm:cxn modelId="{600BF7F5-1F97-4F34-9366-AC775E17C526}" srcId="{E0791CA5-6220-45B5-B2E8-8B26E5894AE1}" destId="{94F9B6F1-249A-4CCF-B6E8-7FD765923410}" srcOrd="0" destOrd="0" parTransId="{B1600939-E21F-4E03-9A11-642746F99582}" sibTransId="{68581E2E-7733-43EA-B604-F9EDF14CB43B}"/>
    <dgm:cxn modelId="{29EC8943-F008-45DC-A863-95C37588CA24}" srcId="{E0791CA5-6220-45B5-B2E8-8B26E5894AE1}" destId="{2AA94FB5-4815-4829-B0C8-39AF46DCC2EE}" srcOrd="3" destOrd="0" parTransId="{E8662457-4264-486F-8AB1-CA512840884C}" sibTransId="{F22F064A-24DB-49C6-B5D1-09C2D617C371}"/>
    <dgm:cxn modelId="{867F618D-648A-4497-B50F-1CED446EDD2A}" type="presOf" srcId="{68581E2E-7733-43EA-B604-F9EDF14CB43B}" destId="{D33759BA-D7B3-47EE-A79B-9BF7EEC24572}" srcOrd="0" destOrd="0" presId="urn:microsoft.com/office/officeart/2008/layout/VerticalCurvedList#4"/>
    <dgm:cxn modelId="{3118961D-666E-4297-BEBE-CEF7D526B3AF}" type="presOf" srcId="{2AA94FB5-4815-4829-B0C8-39AF46DCC2EE}" destId="{A27F8F45-3664-4AFA-8698-FA90F169AFE0}" srcOrd="0" destOrd="0" presId="urn:microsoft.com/office/officeart/2008/layout/VerticalCurvedList#4"/>
    <dgm:cxn modelId="{CC2F40BD-9E42-4D8A-86B7-7708C7B2A915}" type="presOf" srcId="{0BEC63C8-8AAA-466D-998F-BB240B20DAD6}" destId="{37F7D6DB-9975-411A-A8D8-97AC942B7A86}" srcOrd="0" destOrd="0" presId="urn:microsoft.com/office/officeart/2008/layout/VerticalCurvedList#4"/>
    <dgm:cxn modelId="{29EDD97F-BF5D-4A44-812B-FC73B3595D36}" type="presParOf" srcId="{C0A6D45E-C0DC-4115-86A8-D9FA53FCDA91}" destId="{E1A01271-3D24-49E7-A669-0EC6C4BDD310}" srcOrd="0" destOrd="0" presId="urn:microsoft.com/office/officeart/2008/layout/VerticalCurvedList#4"/>
    <dgm:cxn modelId="{E1C8BA71-25FD-4273-A68A-60A0B39E34DA}" type="presParOf" srcId="{E1A01271-3D24-49E7-A669-0EC6C4BDD310}" destId="{75B6B660-DB9B-4985-BEAF-C724AE28ED5C}" srcOrd="0" destOrd="0" presId="urn:microsoft.com/office/officeart/2008/layout/VerticalCurvedList#4"/>
    <dgm:cxn modelId="{26CFF5AF-EFD1-40BB-B666-90D9768354EE}" type="presParOf" srcId="{75B6B660-DB9B-4985-BEAF-C724AE28ED5C}" destId="{7B3B29CC-FFD0-4C96-9467-D2DD74910A5D}" srcOrd="0" destOrd="0" presId="urn:microsoft.com/office/officeart/2008/layout/VerticalCurvedList#4"/>
    <dgm:cxn modelId="{3F6CD812-67B7-4643-A970-90E46CB2E88A}" type="presParOf" srcId="{75B6B660-DB9B-4985-BEAF-C724AE28ED5C}" destId="{D33759BA-D7B3-47EE-A79B-9BF7EEC24572}" srcOrd="1" destOrd="0" presId="urn:microsoft.com/office/officeart/2008/layout/VerticalCurvedList#4"/>
    <dgm:cxn modelId="{09548140-D313-45F9-B2EC-A251344CD100}" type="presParOf" srcId="{75B6B660-DB9B-4985-BEAF-C724AE28ED5C}" destId="{0C84BA1E-342B-445D-8560-9BF10E73D905}" srcOrd="2" destOrd="0" presId="urn:microsoft.com/office/officeart/2008/layout/VerticalCurvedList#4"/>
    <dgm:cxn modelId="{12096BED-CEA0-41AC-8BBE-24E6146D614B}" type="presParOf" srcId="{75B6B660-DB9B-4985-BEAF-C724AE28ED5C}" destId="{25D24C03-7783-4514-A587-89D5A5189C9D}" srcOrd="3" destOrd="0" presId="urn:microsoft.com/office/officeart/2008/layout/VerticalCurvedList#4"/>
    <dgm:cxn modelId="{551808D4-7774-4EBC-9325-BD4D858DE0C9}" type="presParOf" srcId="{E1A01271-3D24-49E7-A669-0EC6C4BDD310}" destId="{CA5B4FEF-A74D-4E3C-AF36-EF9B4333EF4D}" srcOrd="1" destOrd="0" presId="urn:microsoft.com/office/officeart/2008/layout/VerticalCurvedList#4"/>
    <dgm:cxn modelId="{2F573822-539B-4CF3-8467-6DDC54BD6340}" type="presParOf" srcId="{E1A01271-3D24-49E7-A669-0EC6C4BDD310}" destId="{AE8CC9E2-3B25-4240-BBEA-56D8FACEFB52}" srcOrd="2" destOrd="0" presId="urn:microsoft.com/office/officeart/2008/layout/VerticalCurvedList#4"/>
    <dgm:cxn modelId="{6BD99F89-7130-4B0E-9DE4-32659A57B795}" type="presParOf" srcId="{AE8CC9E2-3B25-4240-BBEA-56D8FACEFB52}" destId="{01BF4ED7-7822-4DF0-97F9-524E20B6C667}" srcOrd="0" destOrd="0" presId="urn:microsoft.com/office/officeart/2008/layout/VerticalCurvedList#4"/>
    <dgm:cxn modelId="{AA0B3E4A-9876-4AF1-B66F-8CC6E02E579D}" type="presParOf" srcId="{E1A01271-3D24-49E7-A669-0EC6C4BDD310}" destId="{37F7D6DB-9975-411A-A8D8-97AC942B7A86}" srcOrd="3" destOrd="0" presId="urn:microsoft.com/office/officeart/2008/layout/VerticalCurvedList#4"/>
    <dgm:cxn modelId="{90772749-80AD-4AF9-B3D8-EFD63364CD3F}" type="presParOf" srcId="{E1A01271-3D24-49E7-A669-0EC6C4BDD310}" destId="{53344560-A107-4BD2-A483-3C00873B7CB3}" srcOrd="4" destOrd="0" presId="urn:microsoft.com/office/officeart/2008/layout/VerticalCurvedList#4"/>
    <dgm:cxn modelId="{E512FD42-2636-41E3-8230-4CA3B3AF5A16}" type="presParOf" srcId="{53344560-A107-4BD2-A483-3C00873B7CB3}" destId="{74C8C462-61B9-4E39-897A-BE52EF8C4062}" srcOrd="0" destOrd="0" presId="urn:microsoft.com/office/officeart/2008/layout/VerticalCurvedList#4"/>
    <dgm:cxn modelId="{B74B8896-5B87-47A3-922A-245118B79BD5}" type="presParOf" srcId="{E1A01271-3D24-49E7-A669-0EC6C4BDD310}" destId="{84ACAA43-FBD4-4707-90C6-DA8A21F77BFE}" srcOrd="5" destOrd="0" presId="urn:microsoft.com/office/officeart/2008/layout/VerticalCurvedList#4"/>
    <dgm:cxn modelId="{38D57FDE-F85C-4BA2-8729-212E1A3D2B87}" type="presParOf" srcId="{E1A01271-3D24-49E7-A669-0EC6C4BDD310}" destId="{2D2CDB1B-379E-4EE6-B900-93294B462AD1}" srcOrd="6" destOrd="0" presId="urn:microsoft.com/office/officeart/2008/layout/VerticalCurvedList#4"/>
    <dgm:cxn modelId="{DDA7B5EB-F6A4-4CE4-A97A-120794C2D1BC}" type="presParOf" srcId="{2D2CDB1B-379E-4EE6-B900-93294B462AD1}" destId="{4069A98F-FA1F-43CE-926F-7918F0A4FA63}" srcOrd="0" destOrd="0" presId="urn:microsoft.com/office/officeart/2008/layout/VerticalCurvedList#4"/>
    <dgm:cxn modelId="{0A1CDFEB-6783-4DDD-BAEF-A3737F8B8EAB}" type="presParOf" srcId="{E1A01271-3D24-49E7-A669-0EC6C4BDD310}" destId="{A27F8F45-3664-4AFA-8698-FA90F169AFE0}" srcOrd="7" destOrd="0" presId="urn:microsoft.com/office/officeart/2008/layout/VerticalCurvedList#4"/>
    <dgm:cxn modelId="{82645B37-FC90-4440-936D-BBEA1DCA0AFA}" type="presParOf" srcId="{E1A01271-3D24-49E7-A669-0EC6C4BDD310}" destId="{5564A3E9-2E6A-4A76-AF3E-B3B44E697C27}" srcOrd="8" destOrd="0" presId="urn:microsoft.com/office/officeart/2008/layout/VerticalCurvedList#4"/>
    <dgm:cxn modelId="{AECE143D-69B3-4C80-A733-9849AFF76ECB}" type="presParOf" srcId="{5564A3E9-2E6A-4A76-AF3E-B3B44E697C27}" destId="{0B54A5FF-974B-4798-9E79-48053C45D438}" srcOrd="0" destOrd="0" presId="urn:microsoft.com/office/officeart/2008/layout/VerticalCurvedList#4"/>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2">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3">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4">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1">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4#2">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4#3">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4#4">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AFD07C21-810D-4F1D-ADD7-F9CD95E5B6B6}" type="datetimeFigureOut">
              <a:rPr lang="zh-CN" altLang="en-US" smtClean="0"/>
              <a:t>2023/3/10</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9241C35-AF89-416B-AD99-83132D5546CD}" type="slidenum">
              <a:rPr lang="zh-CN" altLang="en-US" smtClean="0"/>
              <a:t>‹#›</a:t>
            </a:fld>
            <a:endParaRPr lang="zh-CN" altLang="en-US"/>
          </a:p>
        </p:txBody>
      </p:sp>
    </p:spTree>
    <p:extLst>
      <p:ext uri="{BB962C8B-B14F-4D97-AF65-F5344CB8AC3E}">
        <p14:creationId xmlns:p14="http://schemas.microsoft.com/office/powerpoint/2010/main" val="448800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61759C2C-5E4F-427A-940A-09458459A1BD}" type="datetimeFigureOut">
              <a:rPr lang="zh-CN" altLang="en-US" smtClean="0"/>
              <a:t>2023/3/10</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131EA422-81C9-4FC3-828A-67C637FA3E83}" type="slidenum">
              <a:rPr lang="zh-CN" altLang="en-US" smtClean="0"/>
              <a:t>‹#›</a:t>
            </a:fld>
            <a:endParaRPr lang="zh-CN" altLang="en-US"/>
          </a:p>
        </p:txBody>
      </p:sp>
    </p:spTree>
    <p:extLst>
      <p:ext uri="{BB962C8B-B14F-4D97-AF65-F5344CB8AC3E}">
        <p14:creationId xmlns:p14="http://schemas.microsoft.com/office/powerpoint/2010/main" val="672934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例如，假 设我们从状态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s3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开始，可以得到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个轨迹：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s3, s4, s5, s6, s6</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s3, s2, s3, s2, s1</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s3, s4, s4, s5, s5</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 通过对状态的采样，我们可以生成很多这样的轨迹。 </a:t>
            </a: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例如，假 设我们从状态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s3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开始，可以得到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个轨迹：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s3, s4, s5, s6, s6</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s3, s2, s3, s2, s1</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s3, s4, s4, s5, s5</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 通过对状态的采样，我们可以生成很多这样的轨迹。 </a:t>
            </a: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909C8CAE-D373-47FB-B714-56403591573B}" type="slidenum">
              <a:rPr lang="en-US" altLang="zh-CN" smtClean="0">
                <a:solidFill>
                  <a:prstClr val="black"/>
                </a:solidFill>
              </a:rPr>
              <a:t>21</a:t>
            </a:fld>
            <a:endParaRPr lang="en-US" altLang="zh-CN">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dirty="0">
                <a:latin typeface="Times New Roman" panose="02020603050405020304" pitchFamily="18" charset="0"/>
                <a:ea typeface="微软雅黑" panose="020B0503020204020204" pitchFamily="34" charset="-122"/>
                <a:cs typeface="Times New Roman" panose="02020603050405020304" pitchFamily="18" charset="0"/>
                <a:sym typeface="+mn-ea"/>
              </a:rPr>
              <a:t>例如，如图 3.1 所示，在 t − 1 时刻，我看到熊对我招手，下意识的动作就是逃跑。熊看到有人逃跑，就可能觉得发现了猎物，并开始发动攻击。而在 t 时刻，我如果选择装死的动作，可能熊咬咬我、摔几下就觉得挺无趣的，可能会走开。这个时候我再逃跑，可能就成功了，这就是一个序列决策过程。比如在 t 时刻，我选择逃跑的时候，可能熊已</a:t>
            </a:r>
            <a:r>
              <a:rPr dirty="0">
                <a:latin typeface="Times New Roman" panose="02020603050405020304" pitchFamily="18" charset="0"/>
                <a:ea typeface="微软雅黑" panose="020B0503020204020204" pitchFamily="34" charset="-122"/>
                <a:cs typeface="Times New Roman" panose="02020603050405020304" pitchFamily="18" charset="0"/>
              </a:rPr>
              <a:t>经追上来了。如果在 t 时刻，我没有选择装死，而是选择逃跑，这个时候熊已经追上来了，那么我就会转移到不同的状态。有一定的概率我会逃跑成功，也有一定的概率我会逃跑失败。</a:t>
            </a: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dirty="0">
                <a:latin typeface="Times New Roman" panose="02020603050405020304" pitchFamily="18" charset="0"/>
                <a:ea typeface="微软雅黑" panose="020B0503020204020204" pitchFamily="34" charset="-122"/>
                <a:cs typeface="Times New Roman" panose="02020603050405020304" pitchFamily="18" charset="0"/>
                <a:sym typeface="+mn-ea"/>
              </a:rPr>
              <a:t>例如，如图 3.1 所示，在 t − 1 时刻，我看到熊对我招手，下意识的动作就是逃跑。熊看到有人逃跑，就可能觉得发现了猎物，并开始发动攻击。而在 t 时刻，我如果选择装死的动作，可能熊咬咬我、摔几下就觉得挺无趣的，可能会走开。这个时候我再逃跑，可能就成功了，这就是一个序列决策过程。</a:t>
            </a:r>
            <a:endParaRPr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indent="0" algn="just">
              <a:lnSpc>
                <a:spcPct val="150000"/>
              </a:lnSpc>
              <a:buFont typeface="Wingdings" panose="05000000000000000000" pitchFamily="2" charset="2"/>
              <a:buNone/>
            </a:pPr>
            <a:r>
              <a:rPr dirty="0">
                <a:latin typeface="Times New Roman" panose="02020603050405020304" pitchFamily="18" charset="0"/>
                <a:ea typeface="微软雅黑" panose="020B0503020204020204" pitchFamily="34" charset="-122"/>
                <a:cs typeface="Times New Roman" panose="02020603050405020304" pitchFamily="18" charset="0"/>
                <a:sym typeface="+mn-ea"/>
              </a:rPr>
              <a:t>比如，在熊发怒的情况下，我如果选择装死，假设熊看到人装死就一定会走开，我们就称这里面的状态转移概率是 1。但如果在熊发怒的情况下，我选择逃跑而导致可能成功以及失败两种情况，转移到跑成功情况的概率大概 0.1，跑失败的概率大概是 0.9。如果我们知道环境的状态转移概率和奖励函数，就可以认为这个环境是已知的，因为我们用这两个函数来描述环境。如果环境是已知的，我们其实可以用动态规划算法去计算，如果要逃脱，那么能够逃脱的</a:t>
            </a:r>
          </a:p>
          <a:p>
            <a:pPr lvl="1" indent="0" algn="just">
              <a:lnSpc>
                <a:spcPct val="150000"/>
              </a:lnSpc>
              <a:buFont typeface="Wingdings" panose="05000000000000000000" pitchFamily="2" charset="2"/>
              <a:buNone/>
            </a:pPr>
            <a:endParaRPr lang="zh-CN" altLang="en-US" dirty="0"/>
          </a:p>
          <a:p>
            <a:pPr lvl="1" indent="0" algn="just">
              <a:lnSpc>
                <a:spcPct val="150000"/>
              </a:lnSpc>
              <a:buFont typeface="Wingdings" panose="05000000000000000000" pitchFamily="2" charset="2"/>
              <a:buNone/>
            </a:pPr>
            <a:r>
              <a:rPr lang="zh-CN" dirty="0">
                <a:latin typeface="Times New Roman" panose="02020603050405020304" pitchFamily="18" charset="0"/>
                <a:ea typeface="微软雅黑" panose="020B0503020204020204" pitchFamily="34" charset="-122"/>
                <a:cs typeface="Times New Roman" panose="02020603050405020304" pitchFamily="18" charset="0"/>
                <a:sym typeface="+mn-ea"/>
              </a:rPr>
              <a:t>强化学习像人类一样学习，人类通过尝试不同的路来学习，通过尝试不同的路，人类可以慢慢地了解哪个状态会更好。</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indent="0" algn="just">
              <a:lnSpc>
                <a:spcPct val="150000"/>
              </a:lnSpc>
              <a:buFont typeface="Wingdings" panose="05000000000000000000" pitchFamily="2" charset="2"/>
              <a:buNone/>
            </a:pPr>
            <a:r>
              <a:rPr dirty="0">
                <a:latin typeface="Times New Roman" panose="02020603050405020304" pitchFamily="18" charset="0"/>
                <a:ea typeface="微软雅黑" panose="020B0503020204020204" pitchFamily="34" charset="-122"/>
                <a:cs typeface="Times New Roman" panose="02020603050405020304" pitchFamily="18" charset="0"/>
                <a:sym typeface="+mn-ea"/>
              </a:rPr>
              <a:t>在多次尝试和熊打交道之后，我们就可以对熊的不同的状态做出判断，用状态</a:t>
            </a: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动作价值来表达在某个状态下某个动作的好坏。如图 3.6 所示，如果 Q 表格是一张已经训练好的表格，这张表格就像是一本生活手册。通过查看这本手册，我们就知道在熊发怒的时候，装死的价值会高一点；在熊离开的时候，我们偷偷逃跑会比较容易获救。这张表格里面 Q 函数的意义就是我们选择了某个动作后，最后能不能成功，就需要我们去计算在某个状态下选择某个动作，后续能够获得多少总奖励。如果可以预估未来的总奖励的大小，我们就知道在当前的状态下选择哪个动作价值更高。我们选择某个动作是因为这样未来可以获得的价值会更高。所以强化学习的目标导向性很强，环境给出的奖励是非常重要的反馈，它根据环境的奖励来做选择。</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u="none" strike="noStrike" dirty="0">
                <a:solidFill>
                  <a:srgbClr val="4F4F4F"/>
                </a:solidFill>
                <a:effectLst/>
                <a:latin typeface="PingFang SC" panose="020B0400000000000000" pitchFamily="34" charset="-122"/>
                <a:ea typeface="PingFang SC" panose="020B0400000000000000" pitchFamily="34" charset="-122"/>
              </a:rPr>
              <a:t>深度强化学习 </a:t>
            </a:r>
            <a:r>
              <a:rPr lang="en-GB" altLang="zh-CN" b="1" i="0" u="none" strike="noStrike" dirty="0">
                <a:solidFill>
                  <a:srgbClr val="4F4F4F"/>
                </a:solidFill>
                <a:effectLst/>
                <a:latin typeface="PingFang SC" panose="020B0400000000000000" pitchFamily="34" charset="-122"/>
                <a:ea typeface="PingFang SC" panose="020B0400000000000000" pitchFamily="34" charset="-122"/>
              </a:rPr>
              <a:t>DQN</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b="1" i="0" u="none" strike="noStrike" dirty="0">
                <a:solidFill>
                  <a:srgbClr val="4F4F4F"/>
                </a:solidFill>
                <a:effectLst/>
                <a:latin typeface="PingFang SC" panose="020B0400000000000000" pitchFamily="34" charset="-122"/>
                <a:ea typeface="PingFang SC" panose="020B0400000000000000" pitchFamily="34" charset="-122"/>
              </a:rPr>
              <a:t>Policy Gradient(PG)</a:t>
            </a:r>
          </a:p>
          <a:p>
            <a:r>
              <a:rPr lang="en-GB" altLang="zh-CN" b="0" i="0" u="none" strike="noStrike" dirty="0">
                <a:solidFill>
                  <a:srgbClr val="4D4D4D"/>
                </a:solidFill>
                <a:effectLst/>
                <a:latin typeface="-apple-system"/>
              </a:rPr>
              <a:t>PPO</a:t>
            </a:r>
            <a:r>
              <a:rPr lang="zh-CN" altLang="en-GB" b="0" i="0" u="none" strike="noStrike" dirty="0">
                <a:solidFill>
                  <a:srgbClr val="4D4D4D"/>
                </a:solidFill>
                <a:effectLst/>
                <a:latin typeface="-apple-system"/>
              </a:rPr>
              <a:t>，</a:t>
            </a:r>
            <a:r>
              <a:rPr lang="zh-CN" altLang="en-US" b="0" i="0" u="none" strike="noStrike" dirty="0">
                <a:solidFill>
                  <a:srgbClr val="4D4D4D"/>
                </a:solidFill>
                <a:effectLst/>
                <a:latin typeface="-apple-system"/>
              </a:rPr>
              <a:t>这是目前使用最广泛的一种强化学习方法。</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909C8CAE-D373-47FB-B714-56403591573B}" type="slidenum">
              <a:rPr lang="en-US" altLang="zh-CN" smtClean="0">
                <a:solidFill>
                  <a:prstClr val="black"/>
                </a:solidFill>
              </a:rPr>
              <a:t>39</a:t>
            </a:fld>
            <a:endParaRPr lang="en-US" altLang="zh-CN">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909C8CAE-D373-47FB-B714-56403591573B}" type="slidenum">
              <a:rPr lang="en-US" altLang="zh-CN" smtClean="0">
                <a:solidFill>
                  <a:prstClr val="black"/>
                </a:solidFill>
              </a:rPr>
              <a:t>4</a:t>
            </a:fld>
            <a:endParaRPr lang="en-US" altLang="zh-CN">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lang="zh-CN" altLang="en-US" dirty="0">
                <a:ea typeface="宋体" panose="02010600030101010101" pitchFamily="2" charset="-122"/>
              </a:rPr>
              <a:t>https://www.bilibili.com/video/BV1nS4y1U7xg?t=137.9</a:t>
            </a:r>
          </a:p>
        </p:txBody>
      </p:sp>
      <p:sp>
        <p:nvSpPr>
          <p:cNvPr id="4" name="灯片编号占位符 3"/>
          <p:cNvSpPr>
            <a:spLocks noGrp="1"/>
          </p:cNvSpPr>
          <p:nvPr>
            <p:ph type="sldNum" sz="quarter" idx="10"/>
          </p:nvPr>
        </p:nvSpPr>
        <p:spPr/>
        <p:txBody>
          <a:bodyPr/>
          <a:lstStyle/>
          <a:p>
            <a:pPr>
              <a:defRPr/>
            </a:pPr>
            <a:fld id="{909C8CAE-D373-47FB-B714-56403591573B}" type="slidenum">
              <a:rPr lang="en-US" altLang="zh-CN" smtClean="0">
                <a:solidFill>
                  <a:prstClr val="black"/>
                </a:solidFill>
              </a:rPr>
              <a:t>40</a:t>
            </a:fld>
            <a:endParaRPr lang="en-US" altLang="zh-CN">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909C8CAE-D373-47FB-B714-56403591573B}" type="slidenum">
              <a:rPr lang="en-US" altLang="zh-CN" smtClean="0">
                <a:solidFill>
                  <a:prstClr val="black"/>
                </a:solidFill>
              </a:rPr>
              <a:t>47</a:t>
            </a:fld>
            <a:endParaRPr lang="en-US" altLang="zh-CN">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EA422-81C9-4FC3-828A-67C637FA3E83}"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4EAFF7-FF63-4984-B3A5-1C7EA4204068}" type="slidenum">
              <a:rPr lang="zh-CN" altLang="en-US" smtClean="0">
                <a:solidFill>
                  <a:prstClr val="black"/>
                </a:solidFill>
              </a:rPr>
              <a:t>51</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例如，假 设我们从状态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s3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开始，可以得到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个轨迹：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s3, s4, s5, s6, s6</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s3, s2, s3, s2, s1</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s3, s4, s4, s5, s5</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 通过对状态的采样，我们可以生成很多这样的轨迹。 </a:t>
            </a: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zh-C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a:t>
            </a:fld>
            <a:endParaRPr lang="zh-CN" altLang="zh-CN">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lang="zh-CN" altLang="zh-CN" dirty="0">
              <a:solidFill>
                <a:prstClr val="black">
                  <a:tint val="75000"/>
                </a:prstClr>
              </a:solidFill>
              <a:latin typeface="Arial" panose="020B0604020202020204" pitchFamily="34" charset="0"/>
              <a:ea typeface="宋体" panose="02010600030101010101" pitchFamily="2" charset="-122"/>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zh-CN" altLang="zh-CN" dirty="0">
              <a:solidFill>
                <a:prstClr val="black">
                  <a:tint val="75000"/>
                </a:prstClr>
              </a:solidFill>
              <a:latin typeface="Arial" panose="020B0604020202020204" pitchFamily="34" charset="0"/>
              <a:ea typeface="宋体" panose="02010600030101010101" pitchFamily="2" charset="-122"/>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09A9A43-33EB-433F-8DDA-D75E78E778A3}" type="slidenum">
              <a:rPr lang="zh-CN" altLang="zh-CN" smtClean="0">
                <a:solidFill>
                  <a:prstClr val="black">
                    <a:tint val="75000"/>
                  </a:prstClr>
                </a:solidFill>
                <a:latin typeface="Arial" panose="020B0604020202020204" pitchFamily="34" charset="0"/>
                <a:ea typeface="宋体" panose="02010600030101010101" pitchFamily="2" charset="-122"/>
              </a:rPr>
              <a:t>‹#›</a:t>
            </a:fld>
            <a:endParaRPr lang="zh-CN" altLang="zh-CN">
              <a:solidFill>
                <a:prstClr val="black">
                  <a:tint val="75000"/>
                </a:prstClr>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lang="zh-CN" altLang="zh-CN" dirty="0">
              <a:solidFill>
                <a:prstClr val="black">
                  <a:tint val="75000"/>
                </a:prstClr>
              </a:solidFill>
              <a:latin typeface="Arial" panose="020B0604020202020204" pitchFamily="34" charset="0"/>
              <a:ea typeface="宋体" panose="02010600030101010101" pitchFamily="2" charset="-122"/>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zh-CN" altLang="zh-CN" dirty="0">
              <a:solidFill>
                <a:prstClr val="black">
                  <a:tint val="75000"/>
                </a:prstClr>
              </a:solidFill>
              <a:latin typeface="Arial" panose="020B0604020202020204" pitchFamily="34" charset="0"/>
              <a:ea typeface="宋体" panose="02010600030101010101" pitchFamily="2" charset="-122"/>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09A9A43-33EB-433F-8DDA-D75E78E778A3}" type="slidenum">
              <a:rPr lang="zh-CN" altLang="zh-CN" smtClean="0">
                <a:solidFill>
                  <a:prstClr val="black">
                    <a:tint val="75000"/>
                  </a:prstClr>
                </a:solidFill>
                <a:latin typeface="Arial" panose="020B0604020202020204" pitchFamily="34" charset="0"/>
                <a:ea typeface="宋体" panose="02010600030101010101" pitchFamily="2" charset="-122"/>
              </a:rPr>
              <a:t>‹#›</a:t>
            </a:fld>
            <a:endParaRPr lang="zh-CN" altLang="zh-CN">
              <a:solidFill>
                <a:prstClr val="black">
                  <a:tint val="75000"/>
                </a:prstClr>
              </a:solidFill>
              <a:latin typeface="Arial" panose="020B0604020202020204" pitchFamily="34" charset="0"/>
              <a:ea typeface="宋体" panose="02010600030101010101" pitchFamily="2" charset="-122"/>
            </a:endParaRPr>
          </a:p>
        </p:txBody>
      </p:sp>
      <p:cxnSp>
        <p:nvCxnSpPr>
          <p:cNvPr id="7" name="Straight Connector 7"/>
          <p:cNvCxnSpPr/>
          <p:nvPr userDrawn="1"/>
        </p:nvCxnSpPr>
        <p:spPr>
          <a:xfrm flipV="1">
            <a:off x="527381" y="40466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5.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7.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8.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43.png"/><Relationship Id="rId5" Type="http://schemas.openxmlformats.org/officeDocument/2006/relationships/tags" Target="../tags/tag320.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23.jpeg"/><Relationship Id="rId5" Type="http://schemas.openxmlformats.org/officeDocument/2006/relationships/image" Target="../media/image39.jpeg"/><Relationship Id="rId10" Type="http://schemas.openxmlformats.org/officeDocument/2006/relationships/image" Target="../media/image57.png"/><Relationship Id="rId4" Type="http://schemas.openxmlformats.org/officeDocument/2006/relationships/image" Target="../media/image38.jpe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58.png"/><Relationship Id="rId7"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59.png"/><Relationship Id="rId9" Type="http://schemas.openxmlformats.org/officeDocument/2006/relationships/image" Target="../media/image23.jpe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56.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55.png"/><Relationship Id="rId2" Type="http://schemas.openxmlformats.org/officeDocument/2006/relationships/notesSlide" Target="../notesSlides/notesSlide35.xml"/><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5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56.png"/><Relationship Id="rId5" Type="http://schemas.openxmlformats.org/officeDocument/2006/relationships/image" Target="../media/image76.png"/><Relationship Id="rId10" Type="http://schemas.openxmlformats.org/officeDocument/2006/relationships/image" Target="../media/image55.png"/><Relationship Id="rId4" Type="http://schemas.openxmlformats.org/officeDocument/2006/relationships/image" Target="../media/image75.png"/><Relationship Id="rId9"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81.png"/><Relationship Id="rId7" Type="http://schemas.openxmlformats.org/officeDocument/2006/relationships/image" Target="../media/image40.jpeg"/><Relationship Id="rId12"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56.png"/><Relationship Id="rId5" Type="http://schemas.openxmlformats.org/officeDocument/2006/relationships/image" Target="../media/image38.jpeg"/><Relationship Id="rId10" Type="http://schemas.openxmlformats.org/officeDocument/2006/relationships/image" Target="../media/image55.png"/><Relationship Id="rId4" Type="http://schemas.openxmlformats.org/officeDocument/2006/relationships/image" Target="../media/image82.png"/><Relationship Id="rId9" Type="http://schemas.openxmlformats.org/officeDocument/2006/relationships/image" Target="../media/image23.jpe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86.png"/><Relationship Id="rId4" Type="http://schemas.openxmlformats.org/officeDocument/2006/relationships/notesSlide" Target="../notesSlides/notesSlide38.xml"/><Relationship Id="rId9"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53.jpeg"/><Relationship Id="rId4" Type="http://schemas.openxmlformats.org/officeDocument/2006/relationships/hyperlink" Target="https://www.bilibili.com/video/BV1nS4y1U7xg?t=137.9"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38.jpeg"/><Relationship Id="rId4" Type="http://schemas.openxmlformats.org/officeDocument/2006/relationships/image" Target="../media/image90.pn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9.png"/><Relationship Id="rId7"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0.pn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2.png"/><Relationship Id="rId7" Type="http://schemas.openxmlformats.org/officeDocument/2006/relationships/image" Target="../media/image98.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notesSlide" Target="../notesSlides/notesSlide44.xml"/><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103.png"/><Relationship Id="rId15" Type="http://schemas.openxmlformats.org/officeDocument/2006/relationships/image" Target="../media/image112.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89.png"/><Relationship Id="rId9" Type="http://schemas.openxmlformats.org/officeDocument/2006/relationships/image" Target="../media/image106.png"/><Relationship Id="rId14" Type="http://schemas.openxmlformats.org/officeDocument/2006/relationships/image" Target="../media/image111.png"/></Relationships>
</file>

<file path=ppt/slides/_rels/slide4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2.png"/><Relationship Id="rId7" Type="http://schemas.openxmlformats.org/officeDocument/2006/relationships/image" Target="../media/image117.png"/><Relationship Id="rId12" Type="http://schemas.openxmlformats.org/officeDocument/2006/relationships/image" Target="../media/image11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18.png"/><Relationship Id="rId5" Type="http://schemas.openxmlformats.org/officeDocument/2006/relationships/image" Target="../media/image103.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89.png"/><Relationship Id="rId9" Type="http://schemas.openxmlformats.org/officeDocument/2006/relationships/image" Target="../media/image106.png"/><Relationship Id="rId1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39.jpeg"/><Relationship Id="rId7"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1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9685" y="0"/>
            <a:ext cx="12192000" cy="6858000"/>
            <a:chOff x="-31" y="0"/>
            <a:chExt cx="19200" cy="10800"/>
          </a:xfrm>
        </p:grpSpPr>
        <p:pic>
          <p:nvPicPr>
            <p:cNvPr id="108" name="图片 107"/>
            <p:cNvPicPr/>
            <p:nvPr/>
          </p:nvPicPr>
          <p:blipFill>
            <a:blip r:embed="rId4"/>
            <a:stretch>
              <a:fillRect/>
            </a:stretch>
          </p:blipFill>
          <p:spPr>
            <a:xfrm>
              <a:off x="-31" y="0"/>
              <a:ext cx="19200" cy="10800"/>
            </a:xfrm>
            <a:prstGeom prst="rect">
              <a:avLst/>
            </a:prstGeom>
            <a:noFill/>
            <a:ln w="9525">
              <a:noFill/>
            </a:ln>
          </p:spPr>
        </p:pic>
        <p:sp>
          <p:nvSpPr>
            <p:cNvPr id="5" name="矩形 4"/>
            <p:cNvSpPr/>
            <p:nvPr/>
          </p:nvSpPr>
          <p:spPr>
            <a:xfrm>
              <a:off x="1757" y="3851"/>
              <a:ext cx="7666" cy="3154"/>
            </a:xfrm>
            <a:prstGeom prst="rect">
              <a:avLst/>
            </a:prstGeom>
            <a:solidFill>
              <a:srgbClr val="1A1649"/>
            </a:solidFill>
            <a:ln>
              <a:solidFill>
                <a:srgbClr val="1A16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副标题 2"/>
          <p:cNvSpPr>
            <a:spLocks noGrp="1"/>
          </p:cNvSpPr>
          <p:nvPr>
            <p:ph type="subTitle" idx="1"/>
          </p:nvPr>
        </p:nvSpPr>
        <p:spPr>
          <a:xfrm>
            <a:off x="878840" y="4523495"/>
            <a:ext cx="5468175" cy="2197529"/>
          </a:xfrm>
        </p:spPr>
        <p:txBody>
          <a:bodyPr>
            <a:normAutofit lnSpcReduction="10000"/>
          </a:bodyPr>
          <a:lstStyle/>
          <a:p>
            <a:pPr algn="l">
              <a:lnSpc>
                <a:spcPct val="150000"/>
              </a:lnSpc>
            </a:pPr>
            <a:r>
              <a:rPr lang="zh-CN" altLang="en-US"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汤臣薇</a:t>
            </a:r>
            <a:endParaRPr lang="en-US" altLang="zh-CN"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r>
              <a:rPr lang="en-US" altLang="zh-CN" sz="2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tangchenwei@scu.edu.cn</a:t>
            </a:r>
          </a:p>
          <a:p>
            <a:pPr algn="l">
              <a:lnSpc>
                <a:spcPct val="150000"/>
              </a:lnSpc>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p:txBody>
      </p:sp>
      <p:sp>
        <p:nvSpPr>
          <p:cNvPr id="4" name="文本框 3"/>
          <p:cNvSpPr txBox="1"/>
          <p:nvPr/>
        </p:nvSpPr>
        <p:spPr>
          <a:xfrm>
            <a:off x="617759" y="27514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2" name="标题 1"/>
          <p:cNvSpPr>
            <a:spLocks noGrp="1"/>
          </p:cNvSpPr>
          <p:nvPr>
            <p:ph type="ctrTitle"/>
          </p:nvPr>
        </p:nvSpPr>
        <p:spPr>
          <a:xfrm>
            <a:off x="878840" y="1316990"/>
            <a:ext cx="5277485" cy="2794000"/>
          </a:xfrm>
        </p:spPr>
        <p:txBody>
          <a:bodyPr>
            <a:noAutofit/>
          </a:bodyPr>
          <a:lstStyle/>
          <a:p>
            <a:pPr algn="l">
              <a:lnSpc>
                <a:spcPct val="100000"/>
              </a:lnSpc>
              <a:spcBef>
                <a:spcPts val="0"/>
              </a:spcBef>
              <a:spcAft>
                <a:spcPts val="0"/>
              </a:spcAft>
            </a:pPr>
            <a:r>
              <a:rPr lang="en-US" altLang="zh-CN"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Deep Reinforcement Learning</a:t>
            </a:r>
          </a:p>
        </p:txBody>
      </p: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a:t>
            </a:fld>
            <a:endParaRPr lang="zh-CN" altLang="en-US" dirty="0">
              <a:latin typeface="Times New Roman" panose="02020603050405020304" pitchFamily="18" charset="0"/>
              <a:cs typeface="Times New Roman" panose="02020603050405020304" pitchFamily="18" charset="0"/>
            </a:endParaRPr>
          </a:p>
        </p:txBody>
      </p:sp>
      <p:cxnSp>
        <p:nvCxnSpPr>
          <p:cNvPr id="9" name="直接连接符 8"/>
          <p:cNvCxnSpPr/>
          <p:nvPr/>
        </p:nvCxnSpPr>
        <p:spPr>
          <a:xfrm>
            <a:off x="878840" y="4263390"/>
            <a:ext cx="5385435" cy="0"/>
          </a:xfrm>
          <a:prstGeom prst="line">
            <a:avLst/>
          </a:prstGeom>
          <a:ln w="19050">
            <a:solidFill>
              <a:srgbClr val="E145E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7759" y="276413"/>
            <a:ext cx="3944620" cy="46037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课程</a:t>
            </a:r>
          </a:p>
        </p:txBody>
      </p:sp>
      <p:sp>
        <p:nvSpPr>
          <p:cNvPr id="12" name="标题 1"/>
          <p:cNvSpPr>
            <a:spLocks noGrp="1"/>
          </p:cNvSpPr>
          <p:nvPr/>
        </p:nvSpPr>
        <p:spPr>
          <a:xfrm>
            <a:off x="878840" y="1318260"/>
            <a:ext cx="5277485" cy="2794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0"/>
              </a:spcAft>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Deep Reinforcement Learning</a:t>
            </a:r>
          </a:p>
        </p:txBody>
      </p:sp>
      <p:cxnSp>
        <p:nvCxnSpPr>
          <p:cNvPr id="13" name="直接连接符 12"/>
          <p:cNvCxnSpPr/>
          <p:nvPr/>
        </p:nvCxnSpPr>
        <p:spPr>
          <a:xfrm>
            <a:off x="878840" y="4264660"/>
            <a:ext cx="5385435" cy="0"/>
          </a:xfrm>
          <a:prstGeom prst="line">
            <a:avLst/>
          </a:prstGeom>
          <a:ln w="28575">
            <a:solidFill>
              <a:srgbClr val="E145E7"/>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57223" cy="1134862"/>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使用折扣因子的原因</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有些马尔可夫过程是带环的，它并不会终结，我们想避免无穷的奖励</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马尔可夫奖励过程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10</a:t>
            </a:fld>
            <a:endParaRPr lang="zh-CN" altLang="en-US">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4"/>
          <a:srcRect l="7664" t="52454" r="9094" b="34945"/>
          <a:stretch>
            <a:fillRect/>
          </a:stretch>
        </p:blipFill>
        <p:spPr>
          <a:xfrm>
            <a:off x="3652645" y="1182384"/>
            <a:ext cx="7172835" cy="610756"/>
          </a:xfrm>
          <a:prstGeom prst="rect">
            <a:avLst/>
          </a:prstGeom>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11762"/>
          <a:stretch>
            <a:fillRect/>
          </a:stretch>
        </p:blipFill>
        <p:spPr bwMode="auto">
          <a:xfrm>
            <a:off x="1797050" y="2336651"/>
            <a:ext cx="7714125" cy="40281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57223" cy="2242858"/>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使用折扣因子的原因</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并不能建立完美的模拟环境的模型，对未来的评估不一定是准确的，不一定完全信任模型，因为这种不确定性，对未来的评估增加一个折扣，把这个不确定性表示出来，希望尽可能快地得到奖励，而不是在未来某一个点得到奖励。</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马尔可夫奖励过程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11</a:t>
            </a:fld>
            <a:endParaRPr lang="zh-CN" altLang="en-US">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4"/>
          <a:srcRect l="7664" t="52454" r="9094" b="34945"/>
          <a:stretch>
            <a:fillRect/>
          </a:stretch>
        </p:blipFill>
        <p:spPr>
          <a:xfrm>
            <a:off x="3652645" y="1182384"/>
            <a:ext cx="7172835" cy="610756"/>
          </a:xfrm>
          <a:prstGeom prst="rect">
            <a:avLst/>
          </a:prstGeom>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530" y="3425242"/>
            <a:ext cx="9124950" cy="31946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57223" cy="5012847"/>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使用折扣因子的原因</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折扣因子设为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：只关注当前的奖励，即时奖励，如果奖励是有实际价值的，我们可能更希望立刻就得到奖励，而不是后面再得到奖励</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50000"/>
              </a:lnSpc>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折扣因子设为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：对未来的奖励并没有打折扣，未来获得的奖励与当前获得的奖励是一样的</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50000"/>
              </a:lnSpc>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折扣因子可以作为强化学习智能体的一个超参数（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hyperparameter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）来进行调整，通过调整折扣因子，我们可以得到不同动作的智能体。</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马尔可夫奖励过程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12</a:t>
            </a:fld>
            <a:endParaRPr lang="zh-CN" altLang="en-US">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4"/>
          <a:srcRect l="7664" t="52454" r="9094" b="34945"/>
          <a:stretch>
            <a:fillRect/>
          </a:stretch>
        </p:blipFill>
        <p:spPr>
          <a:xfrm>
            <a:off x="3652645" y="1182384"/>
            <a:ext cx="7172835" cy="610756"/>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a:srcRect l="8925" t="30666" r="21775" b="30267"/>
          <a:stretch>
            <a:fillRect/>
          </a:stretch>
        </p:blipFill>
        <p:spPr>
          <a:xfrm>
            <a:off x="1996539" y="4394555"/>
            <a:ext cx="7772301" cy="2464593"/>
          </a:xfrm>
          <a:prstGeom prst="rect">
            <a:avLst/>
          </a:prstGeom>
        </p:spPr>
      </p:pic>
      <p:sp>
        <p:nvSpPr>
          <p:cNvPr id="11" name="矩形 10"/>
          <p:cNvSpPr/>
          <p:nvPr/>
        </p:nvSpPr>
        <p:spPr>
          <a:xfrm>
            <a:off x="309880" y="1125855"/>
            <a:ext cx="11506835" cy="3350854"/>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马尔可夫奖励过程举例</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向量形式的奖励函数：</a:t>
            </a:r>
            <a:r>
              <a:rPr lang="pt-BR" altLang="zh-CN" sz="2400" dirty="0">
                <a:latin typeface="Times New Roman" panose="02020603050405020304" pitchFamily="18" charset="0"/>
                <a:ea typeface="微软雅黑" panose="020B0503020204020204" pitchFamily="34" charset="-122"/>
                <a:cs typeface="Times New Roman" panose="02020603050405020304" pitchFamily="18" charset="0"/>
              </a:rPr>
              <a:t>R = [5, 0, 0, 0, 0, 0, 10]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（进入某个状态得到的奖励）</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我们对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步的回合（</a:t>
            </a:r>
            <a:r>
              <a:rPr lang="el-GR" altLang="zh-CN" sz="2400" dirty="0">
                <a:latin typeface="Times New Roman" panose="02020603050405020304" pitchFamily="18" charset="0"/>
                <a:ea typeface="微软雅黑" panose="020B0503020204020204" pitchFamily="34" charset="-122"/>
                <a:cs typeface="Times New Roman" panose="02020603050405020304" pitchFamily="18" charset="0"/>
              </a:rPr>
              <a:t>γ = 0.5</a:t>
            </a:r>
            <a:r>
              <a:rPr lang="zh-CN" altLang="el-GR"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来采样回报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marL="1371600" lvl="2" indent="-457200" algn="just">
              <a:lnSpc>
                <a:spcPct val="150000"/>
              </a:lnSpc>
              <a:buFont typeface="+mj-ea"/>
              <a:buAutoNum type="circleNumDbPlain"/>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s4, s5, s6, s7</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的回报？</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1371600" lvl="2" indent="-457200" algn="just">
              <a:lnSpc>
                <a:spcPct val="150000"/>
              </a:lnSpc>
              <a:buFont typeface="+mj-ea"/>
              <a:buAutoNum type="circleNumDbPlain"/>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s4, s3, s2, s1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的回报？</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1371600" lvl="2" indent="-457200" algn="just">
              <a:lnSpc>
                <a:spcPct val="150000"/>
              </a:lnSpc>
              <a:buFont typeface="+mj-ea"/>
              <a:buAutoNum type="circleNumDbPlain"/>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s4, s5, s6, s6</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的回报？</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马尔可夫奖励过程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13</a:t>
            </a:fld>
            <a:endParaRPr lang="zh-CN" altLang="en-US">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a:srcRect l="8925" t="30666" r="21775" b="30267"/>
          <a:stretch>
            <a:fillRect/>
          </a:stretch>
        </p:blipFill>
        <p:spPr>
          <a:xfrm>
            <a:off x="1996539" y="4394555"/>
            <a:ext cx="7772301" cy="2464593"/>
          </a:xfrm>
          <a:prstGeom prst="rect">
            <a:avLst/>
          </a:prstGeom>
        </p:spPr>
      </p:pic>
      <p:sp>
        <p:nvSpPr>
          <p:cNvPr id="11" name="矩形 10"/>
          <p:cNvSpPr/>
          <p:nvPr/>
        </p:nvSpPr>
        <p:spPr>
          <a:xfrm>
            <a:off x="309880" y="1125855"/>
            <a:ext cx="11506835" cy="3350854"/>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马尔可夫奖励过程举例</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向量形式的奖励函数：</a:t>
            </a:r>
            <a:r>
              <a:rPr lang="pt-BR" altLang="zh-CN" sz="2400" dirty="0">
                <a:latin typeface="Times New Roman" panose="02020603050405020304" pitchFamily="18" charset="0"/>
                <a:ea typeface="微软雅黑" panose="020B0503020204020204" pitchFamily="34" charset="-122"/>
                <a:cs typeface="Times New Roman" panose="02020603050405020304" pitchFamily="18" charset="0"/>
              </a:rPr>
              <a:t>R = [5, 0, 0, 0, 0, 0, 10]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（进入某个状态得到的奖励）</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我们对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步的回合（</a:t>
            </a:r>
            <a:r>
              <a:rPr lang="el-GR" altLang="zh-CN" sz="2400" dirty="0">
                <a:latin typeface="Times New Roman" panose="02020603050405020304" pitchFamily="18" charset="0"/>
                <a:ea typeface="微软雅黑" panose="020B0503020204020204" pitchFamily="34" charset="-122"/>
                <a:cs typeface="Times New Roman" panose="02020603050405020304" pitchFamily="18" charset="0"/>
              </a:rPr>
              <a:t>γ = 0.5</a:t>
            </a:r>
            <a:r>
              <a:rPr lang="zh-CN" altLang="el-GR"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来采样回报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marL="1371600" lvl="2" indent="-457200" algn="just">
              <a:lnSpc>
                <a:spcPct val="150000"/>
              </a:lnSpc>
              <a:buFont typeface="+mj-ea"/>
              <a:buAutoNum type="circleNumDbPlain"/>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s4, s5, s6, s7</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的回报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0 + 0.5 × 0 + 0.25 × 0 + 0.125 × 10 = 1.25</a:t>
            </a:r>
          </a:p>
          <a:p>
            <a:pPr marL="1371600" lvl="2" indent="-457200" algn="just">
              <a:lnSpc>
                <a:spcPct val="150000"/>
              </a:lnSpc>
              <a:buFont typeface="+mj-ea"/>
              <a:buAutoNum type="circleNumDbPlain"/>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s4, s3, s2, s1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的回报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0 + 0.5 × 0 + 0.25 × 0 + 0.125 × 5 = 0.625</a:t>
            </a:r>
          </a:p>
          <a:p>
            <a:pPr marL="1371600" lvl="2" indent="-457200" algn="just">
              <a:lnSpc>
                <a:spcPct val="150000"/>
              </a:lnSpc>
              <a:buFont typeface="+mj-ea"/>
              <a:buAutoNum type="circleNumDbPlain"/>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s4, s5, s6, s6</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的回报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0 + 0.5 × 0 + 0.25 × 0 + 0.125 × 0 = 0</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马尔可夫奖励过程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14</a:t>
            </a:fld>
            <a:endParaRPr lang="zh-CN" altLang="en-US">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7447447" cy="556684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状态价值函数数（</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state-value function</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对于马尔可夫奖励过程，状态价值函数被定义成回报的期望，即当我们进入某一个状态后，我们现在有多大的价值</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50000"/>
              </a:lnSpc>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蒙特卡洛（</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Monte Carlo</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MC</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状态的价值：从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开始，采样生成很多轨迹，把这些轨迹的回报都计算出来，然后将其取平均值作为我们进入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s4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的价值。</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马尔可夫奖励过程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15</a:t>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l="8818" t="41043" r="12921" b="39780"/>
          <a:stretch>
            <a:fillRect/>
          </a:stretch>
        </p:blipFill>
        <p:spPr>
          <a:xfrm>
            <a:off x="1075174" y="3406488"/>
            <a:ext cx="6531428" cy="900268"/>
          </a:xfrm>
          <a:prstGeom prst="rect">
            <a:avLst/>
          </a:prstGeom>
        </p:spPr>
      </p:pic>
      <p:pic>
        <p:nvPicPr>
          <p:cNvPr id="7"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7708" t="13525" r="10854" b="1471"/>
          <a:stretch>
            <a:fillRect/>
          </a:stretch>
        </p:blipFill>
        <p:spPr bwMode="auto">
          <a:xfrm>
            <a:off x="7757327" y="2283142"/>
            <a:ext cx="4394681" cy="30826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57223" cy="3349956"/>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马尔可夫决策过程 </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马尔可夫奖励过程 </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决策（动作） </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未来的状态不仅依赖于当前的状态，也依赖于在当前状态智能体采取的动作：</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50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p (s_t+1 |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s_t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a_t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 p (s_t+1 |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h_t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a_t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h_t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 {s_1, s_2, s_3, . . . ,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s_t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p>
          <a:p>
            <a:pPr lvl="1" algn="just">
              <a:lnSpc>
                <a:spcPct val="150000"/>
              </a:lnSpc>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奖励函数：状态以及采取的动作会决定智能体在当前可能得到的奖励多少。</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50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R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s_t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 s,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a_t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 a) = E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r_t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s_t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 s,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a_t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 a]</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马尔可夫决策过程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16</a:t>
            </a:fld>
            <a:endParaRPr lang="zh-CN" altLang="en-US">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781088" cy="2796856"/>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策略：定义了在某一个状态应该采取什么样的动作</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已知马尔可夫决策过程和策略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π</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，马尔可夫决策过程可转换成马尔可夫奖励过程</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马尔可夫过程</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马尔可夫奖励过程的状态转移是直接决定的。马尔可夫决策过程多了动作</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决策，因为有一定的不确定性，所以当智能体当前状态以及智能体当前采取的动作决定过后，智能体进入未来的状态其实也是一个概率分布。</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马尔可夫决策过程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17</a:t>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l="16401" t="33292" r="10494" b="16416"/>
          <a:stretch>
            <a:fillRect/>
          </a:stretch>
        </p:blipFill>
        <p:spPr>
          <a:xfrm>
            <a:off x="2618186" y="3921323"/>
            <a:ext cx="7540697" cy="2918009"/>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285918" cy="2242858"/>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动作价值函数数（</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state-value function</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Q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函数（</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Q-function</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在某一个状态采取某一个动作，它有可能得到的回报的一个期望，这里的期望其实也是基于策略函数的。所以我们需要对策略函数进行一个加和，然后得到它的价值。对</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函数中的动作进行加和，就可以得到价值函数</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马尔可夫决策过程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18</a:t>
            </a:fld>
            <a:endParaRPr lang="zh-CN" altLang="en-US">
              <a:latin typeface="Times New Roman" panose="02020603050405020304" pitchFamily="18" charset="0"/>
              <a:cs typeface="Times New Roman" panose="02020603050405020304" pitchFamily="18" charset="0"/>
            </a:endParaRPr>
          </a:p>
        </p:txBody>
      </p:sp>
      <p:pic>
        <p:nvPicPr>
          <p:cNvPr id="8" name="Picture 4" descr="在这里插入图片描述"/>
          <p:cNvPicPr>
            <a:picLocks noChangeAspect="1" noChangeArrowheads="1"/>
          </p:cNvPicPr>
          <p:nvPr/>
        </p:nvPicPr>
        <p:blipFill rotWithShape="1">
          <a:blip r:embed="rId4">
            <a:extLst>
              <a:ext uri="{28A0092B-C50C-407E-A947-70E740481C1C}">
                <a14:useLocalDpi xmlns:a14="http://schemas.microsoft.com/office/drawing/2010/main" val="0"/>
              </a:ext>
            </a:extLst>
          </a:blip>
          <a:srcRect t="1514" r="777" b="5146"/>
          <a:stretch>
            <a:fillRect/>
          </a:stretch>
        </p:blipFill>
        <p:spPr bwMode="auto">
          <a:xfrm>
            <a:off x="6812782" y="3428947"/>
            <a:ext cx="4541018" cy="3285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7708" t="13525" r="10854" b="1471"/>
          <a:stretch>
            <a:fillRect/>
          </a:stretch>
        </p:blipFill>
        <p:spPr bwMode="auto">
          <a:xfrm>
            <a:off x="1235947" y="3428947"/>
            <a:ext cx="4683472" cy="32852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285918" cy="58086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未来下一时刻的状态价值函数与上一时刻的状态价值函数之间存在关联</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马尔可夫决策过程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19</a:t>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l="5934" t="24887" r="14451" b="22344"/>
          <a:stretch>
            <a:fillRect/>
          </a:stretch>
        </p:blipFill>
        <p:spPr>
          <a:xfrm>
            <a:off x="663190" y="1927783"/>
            <a:ext cx="10856051" cy="404741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101473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强化学习：一个计算机程序与动态环境交互，同时表现出确切目标，这个程序的奖惩机制会作为反馈，实现它在问题领域中的导航。</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a:t>
            </a:fld>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7" name="文本框 56"/>
              <p:cNvSpPr txBox="1"/>
              <p:nvPr/>
            </p:nvSpPr>
            <p:spPr>
              <a:xfrm>
                <a:off x="5953760" y="2257425"/>
                <a:ext cx="5409565" cy="4314825"/>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Clr>
                    <a:srgbClr val="FF0000"/>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Rules are unknown</a:t>
                </a:r>
              </a:p>
              <a:p>
                <a:pPr marL="285750" indent="-285750">
                  <a:buClr>
                    <a:srgbClr val="FF0000"/>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Learn directly from the interaction</a:t>
                </a:r>
              </a:p>
              <a:p>
                <a:r>
                  <a:rPr lang="en-US" altLang="zh-CN" sz="2000" dirty="0">
                    <a:latin typeface="Times New Roman" panose="02020603050405020304" pitchFamily="18" charset="0"/>
                    <a:cs typeface="Times New Roman" panose="02020603050405020304" pitchFamily="18" charset="0"/>
                  </a:rPr>
                  <a:t>At each time step t:</a:t>
                </a: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Agent receives state </a:t>
                </a:r>
                <a14:m>
                  <m:oMath xmlns:m="http://schemas.openxmlformats.org/officeDocument/2006/math">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oMath>
                </a14:m>
                <a:endParaRPr lang="en-US" altLang="zh-CN" sz="2000" b="1" dirty="0">
                  <a:latin typeface="Times New Roman" panose="02020603050405020304" pitchFamily="18" charset="0"/>
                  <a:cs typeface="Times New Roman" panose="02020603050405020304" pitchFamily="18" charset="0"/>
                </a:endParaRP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Agent executes an action </a:t>
                </a:r>
                <a14:m>
                  <m:oMath xmlns:m="http://schemas.openxmlformats.org/officeDocument/2006/math">
                    <m:r>
                      <a:rPr lang="en-US" altLang="zh-CN" sz="2000" b="1" i="1" smtClean="0">
                        <a:solidFill>
                          <a:srgbClr val="FF0000"/>
                        </a:solidFill>
                        <a:latin typeface="Cambria Math" panose="02040503050406030204" pitchFamily="18" charset="0"/>
                      </a:rPr>
                      <m:t>𝒂</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by his action policy </a:t>
                </a:r>
                <a14:m>
                  <m:oMath xmlns:m="http://schemas.openxmlformats.org/officeDocument/2006/math">
                    <m:r>
                      <a:rPr lang="en-US" altLang="zh-CN" sz="2000" b="1" i="1">
                        <a:solidFill>
                          <a:srgbClr val="FF0000"/>
                        </a:solidFill>
                        <a:latin typeface="Cambria Math" panose="02040503050406030204" pitchFamily="18" charset="0"/>
                      </a:rPr>
                      <m:t>𝝅</m:t>
                    </m:r>
                    <m:r>
                      <a:rPr lang="en-US" altLang="zh-CN" sz="2000" b="0" i="1">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𝑠</m:t>
                    </m:r>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𝑡</m:t>
                    </m:r>
                    <m:r>
                      <a:rPr lang="en-US" altLang="zh-CN" sz="2000" b="0" i="1" smtClean="0">
                        <a:solidFill>
                          <a:srgbClr val="FF0000"/>
                        </a:solidFill>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Environment emits a immediate reward </a:t>
                </a:r>
                <a14:m>
                  <m:oMath xmlns:m="http://schemas.openxmlformats.org/officeDocument/2006/math">
                    <m:r>
                      <a:rPr lang="en-US" altLang="zh-CN" sz="2000" b="1" i="1" smtClean="0">
                        <a:solidFill>
                          <a:srgbClr val="FF0000"/>
                        </a:solidFill>
                        <a:latin typeface="Cambria Math" panose="02040503050406030204" pitchFamily="18" charset="0"/>
                      </a:rPr>
                      <m:t>𝒓</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to agent</a:t>
                </a: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Environment changes its state to </a:t>
                </a:r>
                <a14:m>
                  <m:oMath xmlns:m="http://schemas.openxmlformats.org/officeDocument/2006/math">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oMath>
                </a14:m>
                <a:endParaRPr lang="en-US" altLang="zh-CN" sz="2000" b="1" dirty="0">
                  <a:latin typeface="Times New Roman" panose="02020603050405020304" pitchFamily="18" charset="0"/>
                  <a:cs typeface="Times New Roman" panose="02020603050405020304" pitchFamily="18" charset="0"/>
                </a:endParaRPr>
              </a:p>
              <a:p>
                <a:pPr marL="342900" indent="-342900">
                  <a:buFont typeface="+mj-ea"/>
                  <a:buAutoNum type="circleNumDbPlain"/>
                </a:pPr>
                <a:r>
                  <a:rPr lang="en-US" altLang="zh-CN" sz="2000" dirty="0">
                    <a:latin typeface="Times New Roman" panose="02020603050405020304" pitchFamily="18" charset="0"/>
                    <a:cs typeface="Times New Roman" panose="02020603050405020304" pitchFamily="18" charset="0"/>
                  </a:rPr>
                  <a:t>Agent improves his policy </a:t>
                </a:r>
                <a14:m>
                  <m:oMath xmlns:m="http://schemas.openxmlformats.org/officeDocument/2006/math">
                    <m:r>
                      <a:rPr lang="en-US" altLang="zh-CN" sz="2000" b="1" i="1">
                        <a:solidFill>
                          <a:srgbClr val="FF0000"/>
                        </a:solidFill>
                        <a:latin typeface="Cambria Math" panose="02040503050406030204" pitchFamily="18" charset="0"/>
                      </a:rPr>
                      <m:t>𝝅</m:t>
                    </m:r>
                    <m:r>
                      <a:rPr lang="en-US" altLang="zh-CN" sz="2000" b="1" i="1">
                        <a:solidFill>
                          <a:srgbClr val="FF0000"/>
                        </a:solidFill>
                        <a:latin typeface="Cambria Math" panose="02040503050406030204" pitchFamily="18" charset="0"/>
                      </a:rPr>
                      <m:t>(</m:t>
                    </m:r>
                    <m:r>
                      <a:rPr lang="en-US" altLang="zh-CN" sz="2000" b="1" i="1">
                        <a:solidFill>
                          <a:srgbClr val="FF0000"/>
                        </a:solidFill>
                        <a:latin typeface="Cambria Math" panose="02040503050406030204" pitchFamily="18" charset="0"/>
                      </a:rPr>
                      <m:t>𝒔</m:t>
                    </m:r>
                    <m:r>
                      <a:rPr lang="en-US" altLang="zh-CN" sz="2000" b="1" i="1">
                        <a:solidFill>
                          <a:srgbClr val="FF0000"/>
                        </a:solidFill>
                        <a:latin typeface="Cambria Math" panose="02040503050406030204" pitchFamily="18" charset="0"/>
                      </a:rPr>
                      <m:t>)</m:t>
                    </m:r>
                  </m:oMath>
                </a14:m>
                <a:r>
                  <a:rPr lang="en-US" altLang="zh-CN" sz="2000" b="1"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according to the reward.</a:t>
                </a:r>
              </a:p>
              <a:p>
                <a:pPr marL="342900" indent="-342900">
                  <a:buFont typeface="+mj-ea"/>
                  <a:buAutoNum type="circleNumDbPlain"/>
                </a:pPr>
                <a:endParaRPr lang="en-US" altLang="zh-CN" sz="2000" b="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a:rPr>
                          </m:ctrlPr>
                        </m:dPr>
                        <m:e>
                          <m:eqArr>
                            <m:eqArrPr>
                              <m:ctrlPr>
                                <a:rPr lang="en-US" altLang="zh-CN" sz="2000" i="1">
                                  <a:latin typeface="Cambria Math"/>
                                </a:rPr>
                              </m:ctrlPr>
                            </m:eqArrPr>
                            <m:e>
                              <m:r>
                                <a:rPr lang="en-US" altLang="zh-CN" sz="2000" i="1">
                                  <a:latin typeface="Cambria Math" panose="02040503050406030204" pitchFamily="18" charset="0"/>
                                </a:rPr>
                                <m:t>&lt;</m:t>
                              </m:r>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r>
                                <a:rPr lang="en-US" altLang="zh-CN" sz="2000" i="1">
                                  <a:latin typeface="Cambria Math" panose="02040503050406030204" pitchFamily="18" charset="0"/>
                                </a:rPr>
                                <m:t>&gt;</m:t>
                              </m:r>
                            </m:e>
                            <m:e>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eqArr>
                        </m:e>
                      </m:d>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5953760" y="2257425"/>
                <a:ext cx="5409565" cy="4314825"/>
              </a:xfrm>
              <a:prstGeom prst="rect">
                <a:avLst/>
              </a:prstGeom>
              <a:blipFill rotWithShape="1">
                <a:blip r:embed="rId4"/>
                <a:stretch>
                  <a:fillRect l="-117" t="-162" r="-117" b="-147"/>
                </a:stretch>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nvGrpSpPr>
          <p:cNvPr id="33" name="组合 32"/>
          <p:cNvGrpSpPr/>
          <p:nvPr/>
        </p:nvGrpSpPr>
        <p:grpSpPr>
          <a:xfrm>
            <a:off x="496053" y="2008918"/>
            <a:ext cx="3600074" cy="4433315"/>
            <a:chOff x="5287981" y="2050223"/>
            <a:chExt cx="3600074" cy="4433315"/>
          </a:xfrm>
        </p:grpSpPr>
        <p:pic>
          <p:nvPicPr>
            <p:cNvPr id="34" name="Picture 2" descr="http://pic39.nipic.com/20140311/2531170_133955167000_2.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337" y="4793163"/>
              <a:ext cx="1063062" cy="10630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肘形连接符 34"/>
            <p:cNvCxnSpPr>
              <a:stCxn id="49" idx="0"/>
              <a:endCxn id="43" idx="2"/>
            </p:cNvCxnSpPr>
            <p:nvPr/>
          </p:nvCxnSpPr>
          <p:spPr>
            <a:xfrm flipV="1">
              <a:off x="7080865" y="3646826"/>
              <a:ext cx="0" cy="46818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36" name="组合 35"/>
            <p:cNvGrpSpPr/>
            <p:nvPr/>
          </p:nvGrpSpPr>
          <p:grpSpPr>
            <a:xfrm>
              <a:off x="5287981" y="2050223"/>
              <a:ext cx="3600074" cy="4433315"/>
              <a:chOff x="5287981" y="2050223"/>
              <a:chExt cx="3600074" cy="4433315"/>
            </a:xfrm>
          </p:grpSpPr>
          <p:grpSp>
            <p:nvGrpSpPr>
              <p:cNvPr id="37" name="组合 36"/>
              <p:cNvGrpSpPr/>
              <p:nvPr/>
            </p:nvGrpSpPr>
            <p:grpSpPr>
              <a:xfrm>
                <a:off x="5287981" y="2479192"/>
                <a:ext cx="3600074" cy="4004346"/>
                <a:chOff x="5297506" y="2783992"/>
                <a:chExt cx="3600074" cy="4004346"/>
              </a:xfrm>
            </p:grpSpPr>
            <p:grpSp>
              <p:nvGrpSpPr>
                <p:cNvPr id="41" name="组合 40"/>
                <p:cNvGrpSpPr/>
                <p:nvPr/>
              </p:nvGrpSpPr>
              <p:grpSpPr>
                <a:xfrm>
                  <a:off x="5297506" y="2783992"/>
                  <a:ext cx="3600074" cy="4004346"/>
                  <a:chOff x="697586" y="2429752"/>
                  <a:chExt cx="4252929" cy="4730514"/>
                </a:xfrm>
              </p:grpSpPr>
              <p:pic>
                <p:nvPicPr>
                  <p:cNvPr id="43"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277466" y="2656590"/>
                    <a:ext cx="1076269" cy="1152540"/>
                  </a:xfrm>
                  <a:prstGeom prst="rect">
                    <a:avLst/>
                  </a:prstGeom>
                  <a:noFill/>
                  <a:ln w="9525">
                    <a:noFill/>
                    <a:miter lim="800000"/>
                    <a:headEnd/>
                    <a:tailEnd/>
                  </a:ln>
                </p:spPr>
              </p:pic>
              <p:cxnSp>
                <p:nvCxnSpPr>
                  <p:cNvPr id="44" name="肘形连接符 43"/>
                  <p:cNvCxnSpPr>
                    <a:stCxn id="54" idx="0"/>
                    <a:endCxn id="43" idx="1"/>
                  </p:cNvCxnSpPr>
                  <p:nvPr/>
                </p:nvCxnSpPr>
                <p:spPr>
                  <a:xfrm rot="5400000" flipH="1" flipV="1">
                    <a:off x="1187978" y="3272728"/>
                    <a:ext cx="1129354" cy="1049621"/>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5" name="肘形连接符 34"/>
                  <p:cNvCxnSpPr>
                    <a:stCxn id="34" idx="0"/>
                    <a:endCxn id="49" idx="2"/>
                  </p:cNvCxnSpPr>
                  <p:nvPr/>
                </p:nvCxnSpPr>
                <p:spPr>
                  <a:xfrm flipH="1" flipV="1">
                    <a:off x="2815600" y="4798524"/>
                    <a:ext cx="4" cy="364825"/>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6" name="肘形连接符 45"/>
                  <p:cNvCxnSpPr>
                    <a:stCxn id="34" idx="1"/>
                    <a:endCxn id="54" idx="2"/>
                  </p:cNvCxnSpPr>
                  <p:nvPr/>
                </p:nvCxnSpPr>
                <p:spPr>
                  <a:xfrm rot="10800000">
                    <a:off x="1227844" y="4798525"/>
                    <a:ext cx="959838" cy="992747"/>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7" name="肘形连接符 46"/>
                  <p:cNvCxnSpPr>
                    <a:stCxn id="55" idx="2"/>
                    <a:endCxn id="34" idx="3"/>
                  </p:cNvCxnSpPr>
                  <p:nvPr/>
                </p:nvCxnSpPr>
                <p:spPr>
                  <a:xfrm rot="5400000">
                    <a:off x="3369633" y="4872416"/>
                    <a:ext cx="992747" cy="844962"/>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48" name="文本框 47"/>
                  <p:cNvSpPr txBox="1"/>
                  <p:nvPr/>
                </p:nvSpPr>
                <p:spPr>
                  <a:xfrm>
                    <a:off x="2110882" y="6223801"/>
                    <a:ext cx="1796334" cy="43630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environment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48"/>
                      <p:cNvSpPr txBox="1"/>
                      <p:nvPr/>
                    </p:nvSpPr>
                    <p:spPr>
                      <a:xfrm>
                        <a:off x="2093044" y="4362215"/>
                        <a:ext cx="1445113"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reward </a:t>
                        </a:r>
                        <a14:m>
                          <m:oMath xmlns:m="http://schemas.openxmlformats.org/officeDocument/2006/math">
                            <m:r>
                              <a:rPr lang="en-US" altLang="zh-CN" i="1">
                                <a:solidFill>
                                  <a:srgbClr val="FF0000"/>
                                </a:solidFill>
                                <a:latin typeface="Cambria Math" panose="02040503050406030204" pitchFamily="18" charset="0"/>
                              </a:rPr>
                              <m:t>𝑟</m:t>
                            </m:r>
                          </m:oMath>
                        </a14:m>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093044" y="4362215"/>
                        <a:ext cx="1445113" cy="436309"/>
                      </a:xfrm>
                      <a:prstGeom prst="rect">
                        <a:avLst/>
                      </a:prstGeom>
                      <a:blipFill rotWithShape="1">
                        <a:blip r:embed="rId7"/>
                      </a:blipFill>
                    </p:spPr>
                    <p:txBody>
                      <a:bodyPr/>
                      <a:lstStyle/>
                      <a:p>
                        <a:r>
                          <a:rPr lang="zh-CN" altLang="en-US">
                            <a:noFill/>
                          </a:rPr>
                          <a:t> </a:t>
                        </a:r>
                      </a:p>
                    </p:txBody>
                  </p:sp>
                </mc:Fallback>
              </mc:AlternateContent>
              <p:sp>
                <p:nvSpPr>
                  <p:cNvPr id="50" name="文本框 49"/>
                  <p:cNvSpPr txBox="1"/>
                  <p:nvPr/>
                </p:nvSpPr>
                <p:spPr>
                  <a:xfrm>
                    <a:off x="1138247" y="2888081"/>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①</a:t>
                    </a:r>
                  </a:p>
                </p:txBody>
              </p:sp>
              <p:sp>
                <p:nvSpPr>
                  <p:cNvPr id="51" name="文本框 50"/>
                  <p:cNvSpPr txBox="1"/>
                  <p:nvPr/>
                </p:nvSpPr>
                <p:spPr>
                  <a:xfrm>
                    <a:off x="3872990" y="2927337"/>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②</a:t>
                    </a:r>
                  </a:p>
                </p:txBody>
              </p:sp>
              <p:sp>
                <p:nvSpPr>
                  <p:cNvPr id="52" name="文本框 51"/>
                  <p:cNvSpPr txBox="1"/>
                  <p:nvPr/>
                </p:nvSpPr>
                <p:spPr>
                  <a:xfrm>
                    <a:off x="2834779" y="4659505"/>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③</a:t>
                    </a:r>
                  </a:p>
                </p:txBody>
              </p:sp>
              <p:sp>
                <p:nvSpPr>
                  <p:cNvPr id="53" name="文本框 52"/>
                  <p:cNvSpPr txBox="1"/>
                  <p:nvPr/>
                </p:nvSpPr>
                <p:spPr>
                  <a:xfrm>
                    <a:off x="2627031" y="6723957"/>
                    <a:ext cx="490846" cy="436309"/>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④</a:t>
                    </a:r>
                  </a:p>
                </p:txBody>
              </p:sp>
              <mc:AlternateContent xmlns:mc="http://schemas.openxmlformats.org/markup-compatibility/2006" xmlns:a14="http://schemas.microsoft.com/office/drawing/2010/main">
                <mc:Choice Requires="a14">
                  <p:sp>
                    <p:nvSpPr>
                      <p:cNvPr id="54" name="文本框 53"/>
                      <p:cNvSpPr txBox="1"/>
                      <p:nvPr/>
                    </p:nvSpPr>
                    <p:spPr>
                      <a:xfrm>
                        <a:off x="697586" y="4362215"/>
                        <a:ext cx="1060516"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state </a:t>
                        </a:r>
                        <a14:m>
                          <m:oMath xmlns:m="http://schemas.openxmlformats.org/officeDocument/2006/math">
                            <m:r>
                              <a:rPr lang="en-US" altLang="zh-CN" i="1">
                                <a:solidFill>
                                  <a:srgbClr val="FF0000"/>
                                </a:solidFill>
                                <a:latin typeface="Cambria Math" panose="02040503050406030204" pitchFamily="18" charset="0"/>
                              </a:rPr>
                              <m:t>𝑠</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697586" y="4362215"/>
                        <a:ext cx="1060516" cy="436309"/>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626458" y="4362215"/>
                        <a:ext cx="1324057"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action </a:t>
                        </a:r>
                        <a14:m>
                          <m:oMath xmlns:m="http://schemas.openxmlformats.org/officeDocument/2006/math">
                            <m:r>
                              <a:rPr lang="en-US" altLang="zh-CN" i="1">
                                <a:solidFill>
                                  <a:srgbClr val="FF0000"/>
                                </a:solidFill>
                                <a:latin typeface="Cambria Math" panose="02040503050406030204" pitchFamily="18" charset="0"/>
                              </a:rPr>
                              <m:t>𝑎</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3626458" y="4362215"/>
                        <a:ext cx="1324057" cy="436309"/>
                      </a:xfrm>
                      <a:prstGeom prst="rect">
                        <a:avLst/>
                      </a:prstGeom>
                      <a:blipFill rotWithShape="1">
                        <a:blip r:embed="rId9"/>
                      </a:blipFill>
                    </p:spPr>
                    <p:txBody>
                      <a:bodyPr/>
                      <a:lstStyle/>
                      <a:p>
                        <a:r>
                          <a:rPr lang="zh-CN" altLang="en-US">
                            <a:noFill/>
                          </a:rPr>
                          <a:t> </a:t>
                        </a:r>
                      </a:p>
                    </p:txBody>
                  </p:sp>
                </mc:Fallback>
              </mc:AlternateContent>
              <p:sp>
                <p:nvSpPr>
                  <p:cNvPr id="56" name="文本框 55"/>
                  <p:cNvSpPr txBox="1"/>
                  <p:nvPr/>
                </p:nvSpPr>
                <p:spPr>
                  <a:xfrm>
                    <a:off x="2378197" y="2429752"/>
                    <a:ext cx="1019576" cy="43630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agent</a:t>
                    </a:r>
                    <a:endParaRPr lang="zh-CN" altLang="en-US" dirty="0">
                      <a:latin typeface="Times New Roman" panose="02020603050405020304" pitchFamily="18" charset="0"/>
                      <a:cs typeface="Times New Roman" panose="02020603050405020304" pitchFamily="18" charset="0"/>
                    </a:endParaRPr>
                  </a:p>
                </p:txBody>
              </p:sp>
            </p:grpSp>
            <p:cxnSp>
              <p:nvCxnSpPr>
                <p:cNvPr id="42" name="肘形连接符 41"/>
                <p:cNvCxnSpPr>
                  <a:stCxn id="55" idx="0"/>
                  <a:endCxn id="43" idx="3"/>
                </p:cNvCxnSpPr>
                <p:nvPr/>
              </p:nvCxnSpPr>
              <p:spPr>
                <a:xfrm rot="16200000" flipV="1">
                  <a:off x="7463553" y="3546182"/>
                  <a:ext cx="955990" cy="791261"/>
                </a:xfrm>
                <a:prstGeom prst="bentConnector2">
                  <a:avLst/>
                </a:prstGeom>
                <a:ln w="28575">
                  <a:solidFill>
                    <a:srgbClr val="FF0000"/>
                  </a:solidFill>
                  <a:headEnd type="triangl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38" name="肘形连接符 37"/>
              <p:cNvCxnSpPr/>
              <p:nvPr/>
            </p:nvCxnSpPr>
            <p:spPr>
              <a:xfrm flipH="1">
                <a:off x="6688335" y="2911982"/>
                <a:ext cx="776109" cy="12185"/>
              </a:xfrm>
              <a:prstGeom prst="bentConnector5">
                <a:avLst>
                  <a:gd name="adj1" fmla="val -17461"/>
                  <a:gd name="adj2" fmla="val -4017768"/>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39" name="文本框 38"/>
              <p:cNvSpPr txBox="1"/>
              <p:nvPr/>
            </p:nvSpPr>
            <p:spPr>
              <a:xfrm>
                <a:off x="6917537" y="2050223"/>
                <a:ext cx="415498"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⑤</a:t>
                </a:r>
              </a:p>
            </p:txBody>
          </p:sp>
          <p:cxnSp>
            <p:nvCxnSpPr>
              <p:cNvPr id="40" name="肘形连接符 39"/>
              <p:cNvCxnSpPr/>
              <p:nvPr/>
            </p:nvCxnSpPr>
            <p:spPr>
              <a:xfrm flipH="1">
                <a:off x="6710606" y="5733329"/>
                <a:ext cx="776109" cy="12185"/>
              </a:xfrm>
              <a:prstGeom prst="bentConnector5">
                <a:avLst>
                  <a:gd name="adj1" fmla="val -28261"/>
                  <a:gd name="adj2" fmla="val 3141026"/>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sp>
        <p:nvSpPr>
          <p:cNvPr id="58" name="文本框 57"/>
          <p:cNvSpPr txBox="1"/>
          <p:nvPr/>
        </p:nvSpPr>
        <p:spPr>
          <a:xfrm>
            <a:off x="735371" y="6351841"/>
            <a:ext cx="3417154" cy="461665"/>
          </a:xfrm>
          <a:prstGeom prst="rect">
            <a:avLst/>
          </a:prstGeom>
          <a:noFill/>
        </p:spPr>
        <p:txBody>
          <a:bodyPr wrap="none" rtlCol="0">
            <a:spAutoFit/>
          </a:bodyPr>
          <a:lstStyle/>
          <a:p>
            <a:pPr>
              <a:buClr>
                <a:srgbClr val="FF0000"/>
              </a:buClr>
            </a:pPr>
            <a:r>
              <a:rPr lang="en-US" altLang="zh-CN" sz="2400" b="1" dirty="0">
                <a:latin typeface="Times New Roman" panose="02020603050405020304" pitchFamily="18" charset="0"/>
                <a:cs typeface="Times New Roman" panose="02020603050405020304" pitchFamily="18" charset="0"/>
              </a:rPr>
              <a:t>Reinforcement Learning</a:t>
            </a:r>
            <a:endParaRPr lang="zh-CN" altLang="en-US" sz="2400" b="1" dirty="0">
              <a:latin typeface="Times New Roman" panose="02020603050405020304" pitchFamily="18" charset="0"/>
              <a:cs typeface="Times New Roman" panose="02020603050405020304" pitchFamily="18" charset="0"/>
            </a:endParaRPr>
          </a:p>
        </p:txBody>
      </p:sp>
      <p:sp>
        <p:nvSpPr>
          <p:cNvPr id="59" name="右箭头 58"/>
          <p:cNvSpPr/>
          <p:nvPr/>
        </p:nvSpPr>
        <p:spPr>
          <a:xfrm>
            <a:off x="4138295" y="4000500"/>
            <a:ext cx="1534795" cy="491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8" grpId="0"/>
      <p:bldP spid="5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285918" cy="58086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未来下一时刻的动作价值函数与上一时刻的动作价值函数之间存在关联</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马尔可夫决策过程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20</a:t>
            </a:fld>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4"/>
          <a:srcRect l="4891" t="21319" r="6874" b="22784"/>
          <a:stretch>
            <a:fillRect/>
          </a:stretch>
        </p:blipFill>
        <p:spPr>
          <a:xfrm>
            <a:off x="574040" y="1898752"/>
            <a:ext cx="11439660" cy="4076441"/>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43256" y="136525"/>
            <a:ext cx="10515600" cy="1325563"/>
          </a:xfrm>
        </p:spPr>
        <p:txBody>
          <a:bodyPr>
            <a:normAutofit/>
          </a:bodyPr>
          <a:lstStyle/>
          <a:p>
            <a:r>
              <a:rPr lang="en-US" altLang="zh-CN" sz="5400" b="1" dirty="0">
                <a:ea typeface="黑体" panose="02010609060101010101" pitchFamily="49" charset="-122"/>
              </a:rPr>
              <a:t>Outline</a:t>
            </a:r>
            <a:endParaRPr lang="zh-CN" altLang="en-US" sz="5400" b="1" dirty="0">
              <a:ea typeface="黑体" panose="02010609060101010101" pitchFamily="49" charset="-122"/>
            </a:endParaRPr>
          </a:p>
        </p:txBody>
      </p:sp>
      <p:graphicFrame>
        <p:nvGraphicFramePr>
          <p:cNvPr id="6" name="内容占位符 5"/>
          <p:cNvGraphicFramePr>
            <a:graphicFrameLocks noGrp="1"/>
          </p:cNvGraphicFramePr>
          <p:nvPr>
            <p:ph idx="1"/>
          </p:nvPr>
        </p:nvGraphicFramePr>
        <p:xfrm>
          <a:off x="1331516" y="1462088"/>
          <a:ext cx="9440116" cy="4774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21</a:t>
            </a:fld>
            <a:endParaRPr lang="zh-CN" altLang="zh-CN">
              <a:solidFill>
                <a:prstClr val="black">
                  <a:tint val="75000"/>
                </a:prst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5459"/>
            <a:ext cx="10515600" cy="1325563"/>
          </a:xfrm>
        </p:spPr>
        <p:txBody>
          <a:bodyPr>
            <a:normAutofit/>
          </a:bodyPr>
          <a:lstStyle/>
          <a:p>
            <a:r>
              <a:rPr lang="en-US" altLang="zh-CN" dirty="0"/>
              <a:t>Reinforcement Learning</a:t>
            </a:r>
            <a:endParaRPr lang="zh-CN" altLang="en-US" dirty="0"/>
          </a:p>
        </p:txBody>
      </p:sp>
      <mc:AlternateContent xmlns:mc="http://schemas.openxmlformats.org/markup-compatibility/2006" xmlns:a14="http://schemas.microsoft.com/office/drawing/2010/main">
        <mc:Choice Requires="a14">
          <p:sp>
            <p:nvSpPr>
              <p:cNvPr id="32" name="文本框 31"/>
              <p:cNvSpPr txBox="1"/>
              <p:nvPr/>
            </p:nvSpPr>
            <p:spPr>
              <a:xfrm>
                <a:off x="817748" y="1219174"/>
                <a:ext cx="8913827" cy="416203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150000"/>
                  </a:lnSpc>
                  <a:buClr>
                    <a:srgbClr val="FF0000"/>
                  </a:buCl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RL problem can be described as a Markov decision process</a:t>
                </a:r>
              </a:p>
              <a:p>
                <a:pPr marL="285750" indent="-285750">
                  <a:lnSpc>
                    <a:spcPct val="150000"/>
                  </a:lnSpc>
                  <a:buClr>
                    <a:srgbClr val="FF0000"/>
                  </a:buCl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The future is independent of the past given the present</a:t>
                </a:r>
              </a:p>
              <a:p>
                <a:pPr marL="285750" indent="-285750">
                  <a:lnSpc>
                    <a:spcPct val="150000"/>
                  </a:lnSpc>
                  <a:buClr>
                    <a:srgbClr val="FF0000"/>
                  </a:buCl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One episode of this process forms a finite sequence : </a:t>
                </a:r>
              </a:p>
              <a:p>
                <a:pPr>
                  <a:buClr>
                    <a:srgbClr val="FF0000"/>
                  </a:buClr>
                </a:pPr>
                <a:endParaRPr lang="en-US" altLang="zh-CN" sz="1400" dirty="0">
                  <a:latin typeface="Times New Roman" panose="02020603050405020304" pitchFamily="18" charset="0"/>
                  <a:cs typeface="Times New Roman" panose="02020603050405020304" pitchFamily="18" charset="0"/>
                </a:endParaRPr>
              </a:p>
              <a:p>
                <a:pPr>
                  <a:buClr>
                    <a:srgbClr val="FF0000"/>
                  </a:buClr>
                </a:pPr>
                <a14:m>
                  <m:oMathPara xmlns:m="http://schemas.openxmlformats.org/officeDocument/2006/math">
                    <m:oMathParaPr>
                      <m:jc m:val="centerGroup"/>
                    </m:oMathParaPr>
                    <m:oMath xmlns:m="http://schemas.openxmlformats.org/officeDocument/2006/math">
                      <m:r>
                        <a:rPr lang="en-US" altLang="zh-CN" sz="2400" i="1">
                          <a:solidFill>
                            <a:srgbClr val="FF0000"/>
                          </a:solidFill>
                          <a:latin typeface="Cambria Math" panose="02040503050406030204" pitchFamily="18" charset="0"/>
                        </a:rPr>
                        <m:t>𝑠</m:t>
                      </m:r>
                      <m:r>
                        <a:rPr lang="en-US" altLang="zh-CN" sz="2400" i="1">
                          <a:solidFill>
                            <a:srgbClr val="FF0000"/>
                          </a:solidFill>
                          <a:latin typeface="Cambria Math" panose="02040503050406030204" pitchFamily="18" charset="0"/>
                        </a:rPr>
                        <m:t>(0)</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r>
                        <a:rPr lang="en-US" altLang="zh-CN" sz="2400" i="1">
                          <a:solidFill>
                            <a:srgbClr val="FF0000"/>
                          </a:solidFill>
                          <a:latin typeface="Cambria Math" panose="02040503050406030204" pitchFamily="18" charset="0"/>
                        </a:rPr>
                        <m:t>(0),</m:t>
                      </m:r>
                      <m:r>
                        <a:rPr lang="en-US" altLang="zh-CN" sz="2400" i="1">
                          <a:solidFill>
                            <a:srgbClr val="FF0000"/>
                          </a:solidFill>
                          <a:latin typeface="Cambria Math" panose="02040503050406030204" pitchFamily="18" charset="0"/>
                        </a:rPr>
                        <m:t>𝑟</m:t>
                      </m:r>
                      <m:r>
                        <a:rPr lang="en-US" altLang="zh-CN" sz="2400" i="1">
                          <a:solidFill>
                            <a:srgbClr val="FF0000"/>
                          </a:solidFill>
                          <a:latin typeface="Cambria Math" panose="02040503050406030204" pitchFamily="18" charset="0"/>
                        </a:rPr>
                        <m:t>(1),</m:t>
                      </m:r>
                      <m:r>
                        <a:rPr lang="en-US" altLang="zh-CN" sz="2400" i="1">
                          <a:solidFill>
                            <a:srgbClr val="FF0000"/>
                          </a:solidFill>
                          <a:latin typeface="Cambria Math" panose="02040503050406030204" pitchFamily="18" charset="0"/>
                        </a:rPr>
                        <m:t>𝑠</m:t>
                      </m:r>
                      <m:r>
                        <a:rPr lang="en-US" altLang="zh-CN" sz="2400" i="1">
                          <a:solidFill>
                            <a:srgbClr val="FF0000"/>
                          </a:solidFill>
                          <a:latin typeface="Cambria Math" panose="02040503050406030204" pitchFamily="18" charset="0"/>
                        </a:rPr>
                        <m:t>(1)</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r>
                        <a:rPr lang="en-US" altLang="zh-CN" sz="2400" i="1">
                          <a:solidFill>
                            <a:srgbClr val="FF0000"/>
                          </a:solidFill>
                          <a:latin typeface="Cambria Math" panose="02040503050406030204" pitchFamily="18" charset="0"/>
                        </a:rPr>
                        <m:t>(1),</m:t>
                      </m:r>
                      <m:r>
                        <a:rPr lang="en-US" altLang="zh-CN" sz="2400" i="1">
                          <a:solidFill>
                            <a:srgbClr val="FF0000"/>
                          </a:solidFill>
                          <a:latin typeface="Cambria Math" panose="02040503050406030204" pitchFamily="18" charset="0"/>
                        </a:rPr>
                        <m:t>𝑟</m:t>
                      </m:r>
                      <m:r>
                        <a:rPr lang="en-US" altLang="zh-CN" sz="2400" i="1">
                          <a:solidFill>
                            <a:srgbClr val="FF0000"/>
                          </a:solidFill>
                          <a:latin typeface="Cambria Math" panose="02040503050406030204" pitchFamily="18" charset="0"/>
                        </a:rPr>
                        <m:t>(2),⋯⋯,</m:t>
                      </m:r>
                      <m:r>
                        <a:rPr lang="en-US" altLang="zh-CN" sz="2400" i="1">
                          <a:solidFill>
                            <a:srgbClr val="FF0000"/>
                          </a:solidFill>
                          <a:latin typeface="Cambria Math" panose="02040503050406030204" pitchFamily="18" charset="0"/>
                        </a:rPr>
                        <m:t>𝑠</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𝑛</m:t>
                      </m:r>
                      <m:r>
                        <a:rPr lang="en-US" altLang="zh-CN" sz="2400" i="1">
                          <a:solidFill>
                            <a:srgbClr val="FF0000"/>
                          </a:solidFill>
                          <a:latin typeface="Cambria Math" panose="02040503050406030204" pitchFamily="18" charset="0"/>
                        </a:rPr>
                        <m:t>−1)</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𝑎</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𝑛</m:t>
                      </m:r>
                      <m:r>
                        <a:rPr lang="en-US" altLang="zh-CN" sz="2400" i="1">
                          <a:solidFill>
                            <a:srgbClr val="FF0000"/>
                          </a:solidFill>
                          <a:latin typeface="Cambria Math" panose="02040503050406030204" pitchFamily="18" charset="0"/>
                        </a:rPr>
                        <m:t>−1),</m:t>
                      </m:r>
                      <m:r>
                        <a:rPr lang="en-US" altLang="zh-CN" sz="2400" i="1">
                          <a:solidFill>
                            <a:srgbClr val="FF0000"/>
                          </a:solidFill>
                          <a:latin typeface="Cambria Math" panose="02040503050406030204" pitchFamily="18" charset="0"/>
                        </a:rPr>
                        <m:t>𝑟</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𝑛</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𝑠</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𝑛</m:t>
                      </m:r>
                      <m:r>
                        <a:rPr lang="en-US" altLang="zh-CN" sz="2400" i="1">
                          <a:solidFill>
                            <a:srgbClr val="FF0000"/>
                          </a:solidFill>
                          <a:latin typeface="Cambria Math" panose="02040503050406030204" pitchFamily="18" charset="0"/>
                        </a:rPr>
                        <m:t>)</m:t>
                      </m:r>
                    </m:oMath>
                  </m:oMathPara>
                </a14:m>
                <a:endParaRPr lang="en-US" altLang="zh-CN" sz="2400" dirty="0"/>
              </a:p>
              <a:p>
                <a:pPr>
                  <a:buClr>
                    <a:srgbClr val="FF0000"/>
                  </a:buClr>
                </a:pPr>
                <a:endParaRPr lang="en-US" altLang="zh-CN" sz="2800" i="1" dirty="0">
                  <a:latin typeface="Cambria Math" panose="02040503050406030204" pitchFamily="18" charset="0"/>
                </a:endParaRPr>
              </a:p>
              <a:p>
                <a:pPr>
                  <a:buClr>
                    <a:srgbClr val="FF0000"/>
                  </a:buClr>
                </a:pPr>
                <a:endParaRPr lang="en-US" altLang="zh-CN" sz="2800" i="1" dirty="0">
                  <a:latin typeface="Cambria Math" panose="02040503050406030204" pitchFamily="18" charset="0"/>
                </a:endParaRPr>
              </a:p>
              <a:p>
                <a:pPr>
                  <a:buClr>
                    <a:srgbClr val="FF0000"/>
                  </a:buClr>
                </a:pPr>
                <a14:m>
                  <m:oMathPara xmlns:m="http://schemas.openxmlformats.org/officeDocument/2006/math">
                    <m:oMathParaPr>
                      <m:jc m:val="centerGroup"/>
                    </m:oMathParaPr>
                    <m:oMath xmlns:m="http://schemas.openxmlformats.org/officeDocument/2006/math">
                      <m:d>
                        <m:dPr>
                          <m:begChr m:val="{"/>
                          <m:endChr m:val=""/>
                          <m:ctrlPr>
                            <a:rPr lang="en-US" altLang="zh-CN" sz="2800" i="1">
                              <a:latin typeface="Cambria Math"/>
                            </a:rPr>
                          </m:ctrlPr>
                        </m:dPr>
                        <m:e>
                          <m:eqArr>
                            <m:eqArrPr>
                              <m:ctrlPr>
                                <a:rPr lang="en-US" altLang="zh-CN" sz="2800" i="1">
                                  <a:latin typeface="Cambria Math"/>
                                </a:rPr>
                              </m:ctrlPr>
                            </m:eqArrPr>
                            <m:e>
                              <m:r>
                                <a:rPr lang="en-US" altLang="zh-CN" sz="2800" i="1">
                                  <a:latin typeface="Cambria Math" panose="02040503050406030204" pitchFamily="18" charset="0"/>
                                </a:rPr>
                                <m:t>&lt;</m:t>
                              </m:r>
                              <m:r>
                                <a:rPr lang="en-US" altLang="zh-CN" sz="2800" i="1">
                                  <a:latin typeface="Cambria Math" panose="02040503050406030204" pitchFamily="18" charset="0"/>
                                </a:rPr>
                                <m:t>𝑠</m:t>
                              </m:r>
                              <m:r>
                                <a:rPr lang="en-US" altLang="zh-CN" sz="2800" i="1">
                                  <a:latin typeface="Cambria Math" panose="02040503050406030204" pitchFamily="18" charset="0"/>
                                </a:rPr>
                                <m:t>,</m:t>
                              </m:r>
                              <m:r>
                                <a:rPr lang="en-US" altLang="zh-CN" sz="2800" i="1">
                                  <a:latin typeface="Cambria Math" panose="02040503050406030204" pitchFamily="18" charset="0"/>
                                </a:rPr>
                                <m:t>𝑎</m:t>
                              </m:r>
                              <m:r>
                                <a:rPr lang="en-US" altLang="zh-CN" sz="2800" i="1">
                                  <a:latin typeface="Cambria Math" panose="02040503050406030204" pitchFamily="18" charset="0"/>
                                </a:rPr>
                                <m:t>,</m:t>
                              </m:r>
                              <m:r>
                                <a:rPr lang="en-US" altLang="zh-CN" sz="2800" i="1">
                                  <a:latin typeface="Cambria Math" panose="02040503050406030204" pitchFamily="18" charset="0"/>
                                </a:rPr>
                                <m:t>𝑟</m:t>
                              </m:r>
                              <m:r>
                                <a:rPr lang="en-US" altLang="zh-CN" sz="2800" i="1">
                                  <a:latin typeface="Cambria Math" panose="02040503050406030204" pitchFamily="18" charset="0"/>
                                </a:rPr>
                                <m:t>,</m:t>
                              </m:r>
                              <m:sSup>
                                <m:sSupPr>
                                  <m:ctrlPr>
                                    <a:rPr lang="en-US" altLang="zh-CN" sz="2800" i="1">
                                      <a:latin typeface="Cambria Math"/>
                                    </a:rPr>
                                  </m:ctrlPr>
                                </m:sSupPr>
                                <m:e>
                                  <m:r>
                                    <a:rPr lang="en-US" altLang="zh-CN" sz="2800" i="1">
                                      <a:latin typeface="Cambria Math" panose="02040503050406030204" pitchFamily="18" charset="0"/>
                                    </a:rPr>
                                    <m:t>𝑠</m:t>
                                  </m:r>
                                </m:e>
                                <m:sup>
                                  <m:r>
                                    <a:rPr lang="en-US" altLang="zh-CN" sz="2800" i="1">
                                      <a:latin typeface="Cambria Math" panose="02040503050406030204" pitchFamily="18" charset="0"/>
                                    </a:rPr>
                                    <m:t>′</m:t>
                                  </m:r>
                                </m:sup>
                              </m:sSup>
                              <m:r>
                                <a:rPr lang="en-US" altLang="zh-CN" sz="2800" i="1">
                                  <a:latin typeface="Cambria Math" panose="02040503050406030204" pitchFamily="18" charset="0"/>
                                </a:rPr>
                                <m:t>&gt;</m:t>
                              </m:r>
                            </m:e>
                            <m:e>
                              <m:r>
                                <a:rPr lang="en-US" altLang="zh-CN" sz="2800" i="1">
                                  <a:latin typeface="Cambria Math" panose="02040503050406030204" pitchFamily="18" charset="0"/>
                                </a:rPr>
                                <m:t>𝑠</m:t>
                              </m:r>
                              <m:r>
                                <a:rPr lang="en-US" altLang="zh-CN" sz="2800" i="1">
                                  <a:latin typeface="Cambria Math" panose="02040503050406030204" pitchFamily="18" charset="0"/>
                                </a:rPr>
                                <m:t>←</m:t>
                              </m:r>
                              <m:sSup>
                                <m:sSupPr>
                                  <m:ctrlPr>
                                    <a:rPr lang="en-US" altLang="zh-CN" sz="2800" i="1">
                                      <a:latin typeface="Cambria Math"/>
                                    </a:rPr>
                                  </m:ctrlPr>
                                </m:sSupPr>
                                <m:e>
                                  <m:r>
                                    <a:rPr lang="en-US" altLang="zh-CN" sz="2800" i="1">
                                      <a:latin typeface="Cambria Math" panose="02040503050406030204" pitchFamily="18" charset="0"/>
                                    </a:rPr>
                                    <m:t>𝑠</m:t>
                                  </m:r>
                                </m:e>
                                <m:sup>
                                  <m:r>
                                    <a:rPr lang="en-US" altLang="zh-CN" sz="2800" i="1">
                                      <a:latin typeface="Cambria Math" panose="02040503050406030204" pitchFamily="18" charset="0"/>
                                    </a:rPr>
                                    <m:t>′</m:t>
                                  </m:r>
                                </m:sup>
                              </m:sSup>
                            </m:e>
                          </m:eqArr>
                        </m:e>
                      </m:d>
                    </m:oMath>
                  </m:oMathPara>
                </a14:m>
                <a:endParaRPr lang="en-US" altLang="zh-CN" sz="28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817748" y="1219174"/>
                <a:ext cx="8913827" cy="4162037"/>
              </a:xfrm>
              <a:prstGeom prst="rect">
                <a:avLst/>
              </a:prstGeom>
              <a:blipFill rotWithShape="1">
                <a:blip r:embed="rId3"/>
                <a:stretch>
                  <a:fillRect l="-6" t="-15" r="2" b="5"/>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38" name="上下箭头 37"/>
          <p:cNvSpPr/>
          <p:nvPr/>
        </p:nvSpPr>
        <p:spPr>
          <a:xfrm>
            <a:off x="5109904" y="3653572"/>
            <a:ext cx="329513" cy="55039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a:xfrm>
            <a:off x="9233598" y="6336253"/>
            <a:ext cx="2743200" cy="365125"/>
          </a:xfrm>
        </p:spPr>
        <p:txBody>
          <a:bodyPr/>
          <a:lstStyle/>
          <a:p>
            <a:fld id="{409A9A43-33EB-433F-8DDA-D75E78E778A3}" type="slidenum">
              <a:rPr lang="zh-CN" altLang="zh-CN" smtClean="0">
                <a:solidFill>
                  <a:prstClr val="black">
                    <a:tint val="75000"/>
                  </a:prstClr>
                </a:solidFill>
              </a:rPr>
              <a:t>22</a:t>
            </a:fld>
            <a:endParaRPr lang="zh-CN" altLang="zh-CN">
              <a:solidFill>
                <a:prstClr val="black">
                  <a:tint val="75000"/>
                </a:prstClr>
              </a:solidFill>
            </a:endParaRPr>
          </a:p>
        </p:txBody>
      </p:sp>
      <mc:AlternateContent xmlns:mc="http://schemas.openxmlformats.org/markup-compatibility/2006" xmlns:a14="http://schemas.microsoft.com/office/drawing/2010/main">
        <mc:Choice Requires="a14">
          <p:sp>
            <p:nvSpPr>
              <p:cNvPr id="35" name="文本框 34"/>
              <p:cNvSpPr txBox="1"/>
              <p:nvPr/>
            </p:nvSpPr>
            <p:spPr>
              <a:xfrm>
                <a:off x="931044" y="5159009"/>
                <a:ext cx="11045753" cy="1376339"/>
              </a:xfrm>
              <a:prstGeom prst="rect">
                <a:avLst/>
              </a:prstGeom>
              <a:noFill/>
            </p:spPr>
            <p:txBody>
              <a:bodyPr wrap="square">
                <a:spAutoFit/>
              </a:bodyPr>
              <a:lstStyle/>
              <a:p>
                <a:pPr>
                  <a:lnSpc>
                    <a:spcPct val="150000"/>
                  </a:lnSpc>
                  <a:buClr>
                    <a:srgbClr val="FF0000"/>
                  </a:buClr>
                </a:pPr>
                <a:endParaRPr lang="en-US" altLang="zh-CN" sz="1050" dirty="0"/>
              </a:p>
              <a:p>
                <a:pPr marL="342900" indent="-342900">
                  <a:lnSpc>
                    <a:spcPct val="150000"/>
                  </a:lnSpc>
                  <a:buClr>
                    <a:srgbClr val="FF0000"/>
                  </a:buCl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The agent are always trying to get the maximum rewards through policy </a:t>
                </a:r>
                <a14:m>
                  <m:oMath xmlns:m="http://schemas.openxmlformats.org/officeDocument/2006/math">
                    <m:r>
                      <a:rPr lang="en-US" altLang="zh-CN" sz="2400" i="1" smtClean="0">
                        <a:solidFill>
                          <a:schemeClr val="tx1"/>
                        </a:solidFill>
                        <a:latin typeface="Cambria Math" panose="02040503050406030204" pitchFamily="18" charset="0"/>
                      </a:rPr>
                      <m:t>𝜋</m:t>
                    </m:r>
                    <m:r>
                      <a:rPr lang="en-US" altLang="zh-CN" sz="2400" i="1" smtClean="0">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𝑠</m:t>
                    </m:r>
                    <m:r>
                      <a:rPr lang="en-US" altLang="zh-CN" sz="2400" i="1" smtClean="0">
                        <a:solidFill>
                          <a:schemeClr val="tx1"/>
                        </a:solidFill>
                        <a:latin typeface="Cambria Math" panose="02040503050406030204" pitchFamily="18" charset="0"/>
                      </a:rPr>
                      <m:t>)</m:t>
                    </m:r>
                  </m:oMath>
                </a14:m>
                <a:r>
                  <a:rPr lang="en-US" altLang="zh-CN" sz="2400" dirty="0">
                    <a:solidFill>
                      <a:schemeClr val="tx1"/>
                    </a:solidFill>
                    <a:latin typeface="Times New Roman" panose="02020603050405020304" pitchFamily="18" charset="0"/>
                    <a:cs typeface="Times New Roman" panose="02020603050405020304" pitchFamily="18" charset="0"/>
                  </a:rPr>
                  <a:t> </a:t>
                </a:r>
              </a:p>
              <a:p>
                <a:pPr marL="342900" indent="-342900">
                  <a:lnSpc>
                    <a:spcPct val="150000"/>
                  </a:lnSpc>
                  <a:buClr>
                    <a:srgbClr val="FF0000"/>
                  </a:buClr>
                  <a:buFont typeface="Wingdings" panose="05000000000000000000" pitchFamily="2" charset="2"/>
                  <a:buChar char="n"/>
                </a:pPr>
                <a:r>
                  <a:rPr lang="en-US" altLang="zh-CN" sz="2400" dirty="0"/>
                  <a:t>Question: How to define the maximum reward ?</a:t>
                </a:r>
              </a:p>
            </p:txBody>
          </p:sp>
        </mc:Choice>
        <mc:Fallback xmlns="">
          <p:sp>
            <p:nvSpPr>
              <p:cNvPr id="35" name="文本框 34"/>
              <p:cNvSpPr txBox="1">
                <a:spLocks noRot="1" noChangeAspect="1" noMove="1" noResize="1" noEditPoints="1" noAdjustHandles="1" noChangeArrowheads="1" noChangeShapeType="1" noTextEdit="1"/>
              </p:cNvSpPr>
              <p:nvPr/>
            </p:nvSpPr>
            <p:spPr>
              <a:xfrm>
                <a:off x="931044" y="5159009"/>
                <a:ext cx="11045753" cy="1376339"/>
              </a:xfrm>
              <a:prstGeom prst="rect">
                <a:avLst/>
              </a:prstGeom>
              <a:blipFill rotWithShape="1">
                <a:blip r:embed="rId4"/>
                <a:stretch>
                  <a:fillRect l="-1" t="-20" r="1" b="-467"/>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412" y="154254"/>
            <a:ext cx="10515600" cy="1325563"/>
          </a:xfrm>
        </p:spPr>
        <p:txBody>
          <a:bodyPr>
            <a:normAutofit/>
          </a:bodyPr>
          <a:lstStyle/>
          <a:p>
            <a:r>
              <a:rPr lang="en-US" altLang="zh-CN" dirty="0"/>
              <a:t>Reinforcement Learning</a:t>
            </a:r>
            <a:endParaRPr lang="zh-CN" altLang="en-US" dirty="0"/>
          </a:p>
        </p:txBody>
      </p:sp>
      <mc:AlternateContent xmlns:mc="http://schemas.openxmlformats.org/markup-compatibility/2006" xmlns:a14="http://schemas.microsoft.com/office/drawing/2010/main">
        <mc:Choice Requires="a14">
          <p:sp>
            <p:nvSpPr>
              <p:cNvPr id="28" name="文本框 27"/>
              <p:cNvSpPr txBox="1"/>
              <p:nvPr/>
            </p:nvSpPr>
            <p:spPr>
              <a:xfrm>
                <a:off x="788070" y="1495379"/>
                <a:ext cx="9117816" cy="1015663"/>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buClr>
                    <a:srgbClr val="FF0000"/>
                  </a:buClr>
                </a:pPr>
                <a:r>
                  <a:rPr lang="en-US" altLang="zh-CN" sz="2000" dirty="0">
                    <a:solidFill>
                      <a:schemeClr val="tx1"/>
                    </a:solidFill>
                    <a:latin typeface="Times New Roman" panose="02020603050405020304" pitchFamily="18" charset="0"/>
                    <a:cs typeface="Times New Roman" panose="02020603050405020304" pitchFamily="18" charset="0"/>
                  </a:rPr>
                  <a:t>One episode of this process forms a finite sequence of states, actions, and rewards:</a:t>
                </a:r>
              </a:p>
              <a:p>
                <a:pPr>
                  <a:lnSpc>
                    <a:spcPct val="150000"/>
                  </a:lnSpc>
                  <a:buClr>
                    <a:srgbClr val="FF0000"/>
                  </a:buClr>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pitchFamily="18" charset="0"/>
                        </a:rPr>
                        <m:t>𝑠</m:t>
                      </m:r>
                      <m:r>
                        <a:rPr lang="en-US" altLang="zh-CN" sz="2000" i="1">
                          <a:solidFill>
                            <a:schemeClr val="tx1"/>
                          </a:solidFill>
                          <a:latin typeface="Cambria Math" panose="02040503050406030204" pitchFamily="18" charset="0"/>
                        </a:rPr>
                        <m:t>(0)</m:t>
                      </m:r>
                      <m:r>
                        <a:rPr lang="en-US" altLang="zh-CN" sz="200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𝑎</m:t>
                      </m:r>
                      <m:r>
                        <a:rPr lang="en-US" altLang="zh-CN" sz="2000" i="1">
                          <a:solidFill>
                            <a:schemeClr val="tx1"/>
                          </a:solidFill>
                          <a:latin typeface="Cambria Math" panose="02040503050406030204" pitchFamily="18" charset="0"/>
                        </a:rPr>
                        <m:t>(0),</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𝑠</m:t>
                      </m:r>
                      <m:r>
                        <a:rPr lang="en-US" altLang="zh-CN" sz="2000" i="1">
                          <a:solidFill>
                            <a:schemeClr val="tx1"/>
                          </a:solidFill>
                          <a:latin typeface="Cambria Math" panose="02040503050406030204" pitchFamily="18" charset="0"/>
                        </a:rPr>
                        <m:t>(1)</m:t>
                      </m:r>
                      <m:r>
                        <a:rPr lang="en-US" altLang="zh-CN" sz="200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𝑎</m:t>
                      </m:r>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(2),⋯⋯,</m:t>
                      </m:r>
                      <m:r>
                        <a:rPr lang="en-US" altLang="zh-CN" sz="2000" i="1">
                          <a:solidFill>
                            <a:schemeClr val="tx1"/>
                          </a:solidFill>
                          <a:latin typeface="Cambria Math" panose="02040503050406030204" pitchFamily="18" charset="0"/>
                        </a:rPr>
                        <m:t>𝑠</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−1)</m:t>
                      </m:r>
                      <m:r>
                        <a:rPr lang="en-US" altLang="zh-CN" sz="200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𝑎</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𝑠</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m:t>
                      </m:r>
                    </m:oMath>
                  </m:oMathPara>
                </a14:m>
                <a:endParaRPr lang="en-US" altLang="zh-CN" sz="2000" dirty="0">
                  <a:solidFill>
                    <a:schemeClr val="tx1"/>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788070" y="1495379"/>
                <a:ext cx="9117816" cy="1015663"/>
              </a:xfrm>
              <a:prstGeom prst="rect">
                <a:avLst/>
              </a:prstGeom>
              <a:blipFill rotWithShape="1">
                <a:blip r:embed="rId3"/>
                <a:stretch>
                  <a:fillRect t="-58" r="6" b="25"/>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29" name="文本框 28"/>
          <p:cNvSpPr txBox="1"/>
          <p:nvPr/>
        </p:nvSpPr>
        <p:spPr>
          <a:xfrm>
            <a:off x="3751566" y="6219579"/>
            <a:ext cx="50768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Question: How can agent get the maximum reward ?</a:t>
            </a:r>
          </a:p>
        </p:txBody>
      </p:sp>
      <mc:AlternateContent xmlns:mc="http://schemas.openxmlformats.org/markup-compatibility/2006" xmlns:a14="http://schemas.microsoft.com/office/drawing/2010/main">
        <mc:Choice Requires="a14">
          <p:sp>
            <p:nvSpPr>
              <p:cNvPr id="34" name="文本框 33"/>
              <p:cNvSpPr txBox="1"/>
              <p:nvPr/>
            </p:nvSpPr>
            <p:spPr>
              <a:xfrm>
                <a:off x="838200" y="2678914"/>
                <a:ext cx="7115175" cy="286232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150000"/>
                  </a:lnSpc>
                  <a:buClr>
                    <a:srgbClr val="FF0000"/>
                  </a:buClr>
                  <a:buFont typeface="Wingdings" panose="05000000000000000000" pitchFamily="2" charset="2"/>
                  <a:buChar char="n"/>
                </a:pPr>
                <a:r>
                  <a:rPr lang="en-US" altLang="zh-CN" sz="2000" dirty="0">
                    <a:solidFill>
                      <a:srgbClr val="FF0000"/>
                    </a:solidFill>
                    <a:latin typeface="Times New Roman" panose="02020603050405020304" pitchFamily="18" charset="0"/>
                    <a:cs typeface="Times New Roman" panose="02020603050405020304" pitchFamily="18" charset="0"/>
                  </a:rPr>
                  <a:t>Total reward </a:t>
                </a:r>
                <a:r>
                  <a:rPr lang="en-US" altLang="zh-CN" sz="2000" dirty="0">
                    <a:latin typeface="Times New Roman" panose="02020603050405020304" pitchFamily="18" charset="0"/>
                    <a:cs typeface="Times New Roman" panose="02020603050405020304" pitchFamily="18" charset="0"/>
                  </a:rPr>
                  <a:t>of one episode:</a:t>
                </a:r>
              </a:p>
              <a:p>
                <a:pPr lvl="1">
                  <a:lnSpc>
                    <a:spcPct val="150000"/>
                  </a:lnSpc>
                  <a:buClr>
                    <a:srgbClr val="FF0000"/>
                  </a:buClr>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pitchFamily="18" charset="0"/>
                        </a:rPr>
                        <m:t>𝑅</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(2)+</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(3)+⋯⋯</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m:t>
                      </m:r>
                    </m:oMath>
                  </m:oMathPara>
                </a14:m>
                <a:endParaRPr lang="en-US" altLang="zh-CN" sz="2000" dirty="0">
                  <a:solidFill>
                    <a:schemeClr val="tx1"/>
                  </a:solidFill>
                </a:endParaRPr>
              </a:p>
              <a:p>
                <a:pPr marL="285750" indent="-285750">
                  <a:lnSpc>
                    <a:spcPct val="150000"/>
                  </a:lnSpc>
                  <a:buClr>
                    <a:srgbClr val="FF0000"/>
                  </a:buClr>
                  <a:buFont typeface="Wingdings" panose="05000000000000000000" pitchFamily="2" charset="2"/>
                  <a:buChar char="n"/>
                </a:pPr>
                <a:r>
                  <a:rPr lang="en-US" altLang="zh-CN" sz="2000" dirty="0">
                    <a:solidFill>
                      <a:srgbClr val="FF0000"/>
                    </a:solidFill>
                    <a:latin typeface="Times New Roman" panose="02020603050405020304" pitchFamily="18" charset="0"/>
                    <a:cs typeface="Times New Roman" panose="02020603050405020304" pitchFamily="18" charset="0"/>
                  </a:rPr>
                  <a:t>Total future reward</a:t>
                </a:r>
                <a:r>
                  <a:rPr lang="en-US" altLang="zh-CN" sz="2000" dirty="0">
                    <a:latin typeface="Times New Roman" panose="02020603050405020304" pitchFamily="18" charset="0"/>
                    <a:cs typeface="Times New Roman" panose="02020603050405020304" pitchFamily="18" charset="0"/>
                  </a:rPr>
                  <a:t> from time step </a:t>
                </a:r>
                <a14:m>
                  <m:oMath xmlns:m="http://schemas.openxmlformats.org/officeDocument/2006/math">
                    <m:r>
                      <a:rPr lang="en-US" altLang="zh-CN" sz="2000" i="1">
                        <a:solidFill>
                          <a:srgbClr val="FF0000"/>
                        </a:solidFill>
                        <a:latin typeface="Cambria Math" panose="02040503050406030204" pitchFamily="18" charset="0"/>
                      </a:rPr>
                      <m:t>𝑡</m:t>
                    </m:r>
                  </m:oMath>
                </a14:m>
                <a:r>
                  <a:rPr lang="en-US" altLang="zh-CN" sz="2000" dirty="0">
                    <a:latin typeface="Times New Roman" panose="02020603050405020304" pitchFamily="18" charset="0"/>
                    <a:cs typeface="Times New Roman" panose="02020603050405020304" pitchFamily="18" charset="0"/>
                  </a:rPr>
                  <a:t> :</a:t>
                </a:r>
              </a:p>
              <a:p>
                <a:pPr lvl="1">
                  <a:lnSpc>
                    <a:spcPct val="150000"/>
                  </a:lnSpc>
                  <a:buClr>
                    <a:srgbClr val="FF0000"/>
                  </a:buClr>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pitchFamily="18" charset="0"/>
                        </a:rPr>
                        <m:t>𝑅</m:t>
                      </m:r>
                      <m:r>
                        <a:rPr lang="en-US" altLang="zh-CN"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+2)+⋯⋯</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m:t>
                      </m:r>
                    </m:oMath>
                  </m:oMathPara>
                </a14:m>
                <a:endParaRPr lang="en-US" altLang="zh-CN" sz="2000" dirty="0">
                  <a:solidFill>
                    <a:schemeClr val="tx1"/>
                  </a:solidFill>
                </a:endParaRPr>
              </a:p>
              <a:p>
                <a:pPr marL="285750" indent="-285750">
                  <a:lnSpc>
                    <a:spcPct val="150000"/>
                  </a:lnSpc>
                  <a:buClr>
                    <a:srgbClr val="FF0000"/>
                  </a:buClr>
                  <a:buFont typeface="Wingdings" panose="05000000000000000000" pitchFamily="2" charset="2"/>
                  <a:buChar char="n"/>
                </a:pPr>
                <a:r>
                  <a:rPr lang="en-US" altLang="zh-CN" sz="2000" dirty="0">
                    <a:solidFill>
                      <a:srgbClr val="FF0000"/>
                    </a:solidFill>
                    <a:latin typeface="Times New Roman" panose="02020603050405020304" pitchFamily="18" charset="0"/>
                    <a:cs typeface="Times New Roman" panose="02020603050405020304" pitchFamily="18" charset="0"/>
                  </a:rPr>
                  <a:t>Discounted future reward </a:t>
                </a:r>
                <a:r>
                  <a:rPr lang="en-US" altLang="zh-CN" sz="2000" dirty="0">
                    <a:latin typeface="Times New Roman" panose="02020603050405020304" pitchFamily="18" charset="0"/>
                    <a:cs typeface="Times New Roman" panose="02020603050405020304" pitchFamily="18" charset="0"/>
                  </a:rPr>
                  <a:t>reward from time step </a:t>
                </a:r>
                <a14:m>
                  <m:oMath xmlns:m="http://schemas.openxmlformats.org/officeDocument/2006/math">
                    <m:r>
                      <a:rPr lang="en-US" altLang="zh-CN" sz="2000" i="1">
                        <a:solidFill>
                          <a:srgbClr val="FF0000"/>
                        </a:solidFill>
                        <a:latin typeface="Cambria Math" panose="02040503050406030204" pitchFamily="18" charset="0"/>
                      </a:rPr>
                      <m:t>𝑡</m:t>
                    </m:r>
                  </m:oMath>
                </a14:m>
                <a:r>
                  <a:rPr lang="en-US" altLang="zh-CN" sz="2000" dirty="0">
                    <a:latin typeface="Times New Roman" panose="02020603050405020304" pitchFamily="18" charset="0"/>
                    <a:cs typeface="Times New Roman" panose="02020603050405020304" pitchFamily="18" charset="0"/>
                  </a:rPr>
                  <a:t> : </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a:lnSpc>
                    <a:spcPct val="150000"/>
                  </a:lnSpc>
                  <a:buClr>
                    <a:srgbClr val="FF0000"/>
                  </a:buClr>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pitchFamily="18" charset="0"/>
                        </a:rPr>
                        <m:t>𝑅</m:t>
                      </m:r>
                      <m:r>
                        <a:rPr lang="en-US" altLang="zh-CN"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𝛾</m:t>
                      </m:r>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+1)+</m:t>
                      </m:r>
                      <m:sSup>
                        <m:sSupPr>
                          <m:ctrlPr>
                            <a:rPr lang="en-US" altLang="zh-CN" sz="2000" i="1">
                              <a:solidFill>
                                <a:schemeClr val="tx1"/>
                              </a:solidFill>
                              <a:latin typeface="Cambria Math"/>
                            </a:rPr>
                          </m:ctrlPr>
                        </m:sSupPr>
                        <m:e>
                          <m:r>
                            <a:rPr lang="en-US" altLang="zh-CN" sz="2000" i="1">
                              <a:solidFill>
                                <a:schemeClr val="tx1"/>
                              </a:solidFill>
                              <a:latin typeface="Cambria Math" panose="02040503050406030204" pitchFamily="18" charset="0"/>
                            </a:rPr>
                            <m:t>𝛾</m:t>
                          </m:r>
                        </m:e>
                        <m:sup>
                          <m:r>
                            <a:rPr lang="en-US" altLang="zh-CN" sz="2000" i="1">
                              <a:solidFill>
                                <a:schemeClr val="tx1"/>
                              </a:solidFill>
                              <a:latin typeface="Cambria Math" panose="02040503050406030204" pitchFamily="18" charset="0"/>
                            </a:rPr>
                            <m:t>2</m:t>
                          </m:r>
                        </m:sup>
                      </m:sSup>
                      <m:r>
                        <a:rPr lang="en-US" altLang="zh-CN" sz="2000" i="1">
                          <a:solidFill>
                            <a:schemeClr val="tx1"/>
                          </a:solidFill>
                          <a:latin typeface="Cambria Math" panose="02040503050406030204" pitchFamily="18" charset="0"/>
                        </a:rPr>
                        <m:t>𝑟</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+2)+⋯⋯+</m:t>
                      </m:r>
                      <m:sSup>
                        <m:sSupPr>
                          <m:ctrlPr>
                            <a:rPr lang="en-US" altLang="zh-CN" sz="2000" i="1">
                              <a:solidFill>
                                <a:schemeClr val="tx1"/>
                              </a:solidFill>
                              <a:latin typeface="Cambria Math"/>
                            </a:rPr>
                          </m:ctrlPr>
                        </m:sSupPr>
                        <m:e>
                          <m:r>
                            <a:rPr lang="en-US" altLang="zh-CN" sz="2000" i="1">
                              <a:solidFill>
                                <a:schemeClr val="tx1"/>
                              </a:solidFill>
                              <a:latin typeface="Cambria Math" panose="02040503050406030204" pitchFamily="18" charset="0"/>
                            </a:rPr>
                            <m:t>𝛾</m:t>
                          </m:r>
                        </m:e>
                        <m:sup>
                          <m:r>
                            <a:rPr lang="en-US" altLang="zh-CN"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sup>
                      </m:sSup>
                      <m:sSub>
                        <m:sSubPr>
                          <m:ctrlPr>
                            <a:rPr lang="en-US" altLang="zh-CN" sz="2000" i="1">
                              <a:solidFill>
                                <a:schemeClr val="tx1"/>
                              </a:solidFill>
                              <a:latin typeface="Cambria Math"/>
                            </a:rPr>
                          </m:ctrlPr>
                        </m:sSubPr>
                        <m:e>
                          <m:r>
                            <a:rPr lang="en-US" altLang="zh-CN" sz="2000" i="1">
                              <a:solidFill>
                                <a:schemeClr val="tx1"/>
                              </a:solidFill>
                              <a:latin typeface="Cambria Math" panose="02040503050406030204" pitchFamily="18" charset="0"/>
                            </a:rPr>
                            <m:t>𝑟</m:t>
                          </m:r>
                        </m:e>
                        <m:sub>
                          <m:r>
                            <m:rPr>
                              <m:sty m:val="p"/>
                            </m:rPr>
                            <a:rPr lang="en-US" altLang="zh-CN" sz="2000">
                              <a:solidFill>
                                <a:schemeClr val="tx1"/>
                              </a:solidFill>
                              <a:latin typeface="Cambria Math" panose="02040503050406030204" pitchFamily="18" charset="0"/>
                            </a:rPr>
                            <m:t>n</m:t>
                          </m:r>
                        </m:sub>
                      </m:sSub>
                    </m:oMath>
                  </m:oMathPara>
                </a14:m>
                <a:endParaRPr lang="en-US" altLang="zh-CN" sz="2000" dirty="0">
                  <a:solidFill>
                    <a:srgbClr val="FF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838200" y="2678914"/>
                <a:ext cx="7115175" cy="2862322"/>
              </a:xfrm>
              <a:prstGeom prst="rect">
                <a:avLst/>
              </a:prstGeom>
              <a:blipFill rotWithShape="1">
                <a:blip r:embed="rId4"/>
                <a:stretch>
                  <a:fillRect t="-17" b="8"/>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nvGrpSpPr>
          <p:cNvPr id="32" name="组合 31"/>
          <p:cNvGrpSpPr/>
          <p:nvPr/>
        </p:nvGrpSpPr>
        <p:grpSpPr>
          <a:xfrm>
            <a:off x="9017023" y="2411328"/>
            <a:ext cx="2958853" cy="3397493"/>
            <a:chOff x="5130576" y="1973768"/>
            <a:chExt cx="4045674" cy="4645431"/>
          </a:xfrm>
        </p:grpSpPr>
        <p:pic>
          <p:nvPicPr>
            <p:cNvPr id="33" name="Picture 2" descr="http://pic39.nipic.com/20140311/2531170_133955167000_2.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337" y="4793163"/>
              <a:ext cx="1063062" cy="10630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肘形连接符 34"/>
            <p:cNvCxnSpPr>
              <a:stCxn id="49" idx="0"/>
              <a:endCxn id="43" idx="2"/>
            </p:cNvCxnSpPr>
            <p:nvPr/>
          </p:nvCxnSpPr>
          <p:spPr>
            <a:xfrm flipV="1">
              <a:off x="7079292" y="3776806"/>
              <a:ext cx="1572" cy="27037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36" name="组合 35"/>
            <p:cNvGrpSpPr/>
            <p:nvPr/>
          </p:nvGrpSpPr>
          <p:grpSpPr>
            <a:xfrm>
              <a:off x="5130576" y="1973768"/>
              <a:ext cx="4045674" cy="4645431"/>
              <a:chOff x="5130576" y="1973768"/>
              <a:chExt cx="4045674" cy="4645431"/>
            </a:xfrm>
          </p:grpSpPr>
          <p:grpSp>
            <p:nvGrpSpPr>
              <p:cNvPr id="37" name="组合 36"/>
              <p:cNvGrpSpPr/>
              <p:nvPr/>
            </p:nvGrpSpPr>
            <p:grpSpPr>
              <a:xfrm>
                <a:off x="5130576" y="2542232"/>
                <a:ext cx="4045674" cy="4076967"/>
                <a:chOff x="5140101" y="2847032"/>
                <a:chExt cx="4045674" cy="4076967"/>
              </a:xfrm>
            </p:grpSpPr>
            <p:grpSp>
              <p:nvGrpSpPr>
                <p:cNvPr id="41" name="组合 40"/>
                <p:cNvGrpSpPr/>
                <p:nvPr/>
              </p:nvGrpSpPr>
              <p:grpSpPr>
                <a:xfrm>
                  <a:off x="5140101" y="2847032"/>
                  <a:ext cx="4045674" cy="4076967"/>
                  <a:chOff x="511637" y="2504222"/>
                  <a:chExt cx="4779337" cy="4816305"/>
                </a:xfrm>
              </p:grpSpPr>
              <p:pic>
                <p:nvPicPr>
                  <p:cNvPr id="43"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233843" y="2716712"/>
                    <a:ext cx="1163514" cy="1245969"/>
                  </a:xfrm>
                  <a:prstGeom prst="rect">
                    <a:avLst/>
                  </a:prstGeom>
                  <a:noFill/>
                  <a:ln w="9525">
                    <a:noFill/>
                    <a:miter lim="800000"/>
                    <a:headEnd/>
                    <a:tailEnd/>
                  </a:ln>
                </p:spPr>
              </p:pic>
              <p:cxnSp>
                <p:nvCxnSpPr>
                  <p:cNvPr id="44" name="肘形连接符 43"/>
                  <p:cNvCxnSpPr>
                    <a:stCxn id="54" idx="0"/>
                    <a:endCxn id="43" idx="1"/>
                  </p:cNvCxnSpPr>
                  <p:nvPr/>
                </p:nvCxnSpPr>
                <p:spPr>
                  <a:xfrm rot="5400000" flipH="1" flipV="1">
                    <a:off x="1122398" y="3399742"/>
                    <a:ext cx="942389" cy="822298"/>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5" name="肘形连接符 34"/>
                  <p:cNvCxnSpPr>
                    <a:stCxn id="33" idx="0"/>
                    <a:endCxn id="49" idx="2"/>
                  </p:cNvCxnSpPr>
                  <p:nvPr/>
                </p:nvCxnSpPr>
                <p:spPr>
                  <a:xfrm flipH="1" flipV="1">
                    <a:off x="2813743" y="4878655"/>
                    <a:ext cx="1862" cy="28469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6" name="肘形连接符 45"/>
                  <p:cNvCxnSpPr>
                    <a:stCxn id="33" idx="1"/>
                    <a:endCxn id="54" idx="2"/>
                  </p:cNvCxnSpPr>
                  <p:nvPr/>
                </p:nvCxnSpPr>
                <p:spPr>
                  <a:xfrm rot="10800000">
                    <a:off x="1182444" y="4878655"/>
                    <a:ext cx="1005239" cy="912616"/>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7" name="肘形连接符 46"/>
                  <p:cNvCxnSpPr>
                    <a:stCxn id="55" idx="2"/>
                    <a:endCxn id="33" idx="3"/>
                  </p:cNvCxnSpPr>
                  <p:nvPr/>
                </p:nvCxnSpPr>
                <p:spPr>
                  <a:xfrm rot="5400000">
                    <a:off x="3494813" y="4827369"/>
                    <a:ext cx="912616" cy="1015190"/>
                  </a:xfrm>
                  <a:prstGeom prst="bentConnector2">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48" name="文本框 47"/>
                  <p:cNvSpPr txBox="1"/>
                  <p:nvPr/>
                </p:nvSpPr>
                <p:spPr>
                  <a:xfrm>
                    <a:off x="1752307" y="5645369"/>
                    <a:ext cx="2328431" cy="596570"/>
                  </a:xfrm>
                  <a:prstGeom prst="rect">
                    <a:avLst/>
                  </a:prstGeom>
                  <a:noFill/>
                </p:spPr>
                <p:txBody>
                  <a:bodyPr wrap="square" rtlCol="0">
                    <a:spAutoFit/>
                  </a:bodyPr>
                  <a:lstStyle/>
                  <a:p>
                    <a:r>
                      <a:rPr lang="en-US" altLang="zh-CN" dirty="0"/>
                      <a:t>environment</a:t>
                    </a:r>
                    <a:endParaRPr lang="zh-CN" altLang="en-US" dirty="0"/>
                  </a:p>
                </p:txBody>
              </p:sp>
              <mc:AlternateContent xmlns:mc="http://schemas.openxmlformats.org/markup-compatibility/2006" xmlns:a14="http://schemas.microsoft.com/office/drawing/2010/main">
                <mc:Choice Requires="a14">
                  <p:sp>
                    <p:nvSpPr>
                      <p:cNvPr id="49" name="文本框 48"/>
                      <p:cNvSpPr txBox="1"/>
                      <p:nvPr/>
                    </p:nvSpPr>
                    <p:spPr>
                      <a:xfrm>
                        <a:off x="1923769" y="4282085"/>
                        <a:ext cx="1779946" cy="596570"/>
                      </a:xfrm>
                      <a:prstGeom prst="rect">
                        <a:avLst/>
                      </a:prstGeom>
                      <a:noFill/>
                    </p:spPr>
                    <p:txBody>
                      <a:bodyPr wrap="square" rtlCol="0">
                        <a:spAutoFit/>
                      </a:bodyPr>
                      <a:lstStyle/>
                      <a:p>
                        <a:r>
                          <a:rPr lang="en-US" altLang="zh-CN" dirty="0"/>
                          <a:t>reward </a:t>
                        </a:r>
                        <a14:m>
                          <m:oMath xmlns:m="http://schemas.openxmlformats.org/officeDocument/2006/math">
                            <m:r>
                              <a:rPr lang="en-US" altLang="zh-CN" b="1" i="1">
                                <a:solidFill>
                                  <a:srgbClr val="FF0000"/>
                                </a:solidFill>
                                <a:latin typeface="Cambria Math" panose="02040503050406030204" pitchFamily="18" charset="0"/>
                              </a:rPr>
                              <m:t>𝒓</m:t>
                            </m:r>
                          </m:oMath>
                        </a14:m>
                        <a:r>
                          <a:rPr lang="en-US" altLang="zh-CN" dirty="0"/>
                          <a:t>  </a:t>
                        </a:r>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1923769" y="4282085"/>
                        <a:ext cx="1779946" cy="596570"/>
                      </a:xfrm>
                      <a:prstGeom prst="rect">
                        <a:avLst/>
                      </a:prstGeom>
                      <a:blipFill rotWithShape="1">
                        <a:blip r:embed="rId7"/>
                      </a:blipFill>
                    </p:spPr>
                    <p:txBody>
                      <a:bodyPr/>
                      <a:lstStyle/>
                      <a:p>
                        <a:r>
                          <a:rPr lang="zh-CN" altLang="en-US">
                            <a:noFill/>
                          </a:rPr>
                          <a:t> </a:t>
                        </a:r>
                      </a:p>
                    </p:txBody>
                  </p:sp>
                </mc:Fallback>
              </mc:AlternateContent>
              <p:sp>
                <p:nvSpPr>
                  <p:cNvPr id="50" name="文本框 49"/>
                  <p:cNvSpPr txBox="1"/>
                  <p:nvPr/>
                </p:nvSpPr>
                <p:spPr>
                  <a:xfrm>
                    <a:off x="1138247" y="2888081"/>
                    <a:ext cx="671140" cy="596570"/>
                  </a:xfrm>
                  <a:prstGeom prst="rect">
                    <a:avLst/>
                  </a:prstGeom>
                  <a:noFill/>
                </p:spPr>
                <p:txBody>
                  <a:bodyPr wrap="none" rtlCol="0">
                    <a:spAutoFit/>
                  </a:bodyPr>
                  <a:lstStyle/>
                  <a:p>
                    <a:r>
                      <a:rPr lang="zh-CN" altLang="en-US" dirty="0"/>
                      <a:t>①</a:t>
                    </a:r>
                  </a:p>
                </p:txBody>
              </p:sp>
              <p:sp>
                <p:nvSpPr>
                  <p:cNvPr id="51" name="文本框 50"/>
                  <p:cNvSpPr txBox="1"/>
                  <p:nvPr/>
                </p:nvSpPr>
                <p:spPr>
                  <a:xfrm>
                    <a:off x="3826752" y="2816585"/>
                    <a:ext cx="671140" cy="596570"/>
                  </a:xfrm>
                  <a:prstGeom prst="rect">
                    <a:avLst/>
                  </a:prstGeom>
                  <a:noFill/>
                </p:spPr>
                <p:txBody>
                  <a:bodyPr wrap="none" rtlCol="0">
                    <a:spAutoFit/>
                  </a:bodyPr>
                  <a:lstStyle/>
                  <a:p>
                    <a:r>
                      <a:rPr lang="zh-CN" altLang="en-US" dirty="0"/>
                      <a:t>②</a:t>
                    </a:r>
                  </a:p>
                </p:txBody>
              </p:sp>
              <p:sp>
                <p:nvSpPr>
                  <p:cNvPr id="52" name="文本框 51"/>
                  <p:cNvSpPr txBox="1"/>
                  <p:nvPr/>
                </p:nvSpPr>
                <p:spPr>
                  <a:xfrm>
                    <a:off x="2834778" y="4659505"/>
                    <a:ext cx="671140" cy="596570"/>
                  </a:xfrm>
                  <a:prstGeom prst="rect">
                    <a:avLst/>
                  </a:prstGeom>
                  <a:noFill/>
                </p:spPr>
                <p:txBody>
                  <a:bodyPr wrap="none" rtlCol="0">
                    <a:spAutoFit/>
                  </a:bodyPr>
                  <a:lstStyle/>
                  <a:p>
                    <a:r>
                      <a:rPr lang="zh-CN" altLang="en-US" dirty="0"/>
                      <a:t>③</a:t>
                    </a:r>
                  </a:p>
                </p:txBody>
              </p:sp>
              <p:sp>
                <p:nvSpPr>
                  <p:cNvPr id="53" name="文本框 52"/>
                  <p:cNvSpPr txBox="1"/>
                  <p:nvPr/>
                </p:nvSpPr>
                <p:spPr>
                  <a:xfrm>
                    <a:off x="2627031" y="6723957"/>
                    <a:ext cx="671140" cy="596570"/>
                  </a:xfrm>
                  <a:prstGeom prst="rect">
                    <a:avLst/>
                  </a:prstGeom>
                  <a:noFill/>
                </p:spPr>
                <p:txBody>
                  <a:bodyPr wrap="none" rtlCol="0">
                    <a:spAutoFit/>
                  </a:bodyPr>
                  <a:lstStyle/>
                  <a:p>
                    <a:r>
                      <a:rPr lang="zh-CN" altLang="en-US" dirty="0"/>
                      <a:t>④</a:t>
                    </a:r>
                  </a:p>
                </p:txBody>
              </p:sp>
              <mc:AlternateContent xmlns:mc="http://schemas.openxmlformats.org/markup-compatibility/2006" xmlns:a14="http://schemas.microsoft.com/office/drawing/2010/main">
                <mc:Choice Requires="a14">
                  <p:sp>
                    <p:nvSpPr>
                      <p:cNvPr id="54" name="文本框 53"/>
                      <p:cNvSpPr txBox="1"/>
                      <p:nvPr/>
                    </p:nvSpPr>
                    <p:spPr>
                      <a:xfrm>
                        <a:off x="511637" y="4282085"/>
                        <a:ext cx="1341615" cy="596570"/>
                      </a:xfrm>
                      <a:prstGeom prst="rect">
                        <a:avLst/>
                      </a:prstGeom>
                      <a:noFill/>
                    </p:spPr>
                    <p:txBody>
                      <a:bodyPr wrap="square" rtlCol="0">
                        <a:spAutoFit/>
                      </a:bodyPr>
                      <a:lstStyle/>
                      <a:p>
                        <a:r>
                          <a:rPr lang="en-US" altLang="zh-CN" dirty="0"/>
                          <a:t>state </a:t>
                        </a:r>
                        <a14:m>
                          <m:oMath xmlns:m="http://schemas.openxmlformats.org/officeDocument/2006/math">
                            <m:r>
                              <a:rPr lang="en-US" altLang="zh-CN" b="1" i="1">
                                <a:solidFill>
                                  <a:srgbClr val="FF0000"/>
                                </a:solidFill>
                                <a:latin typeface="Cambria Math" panose="02040503050406030204" pitchFamily="18" charset="0"/>
                              </a:rPr>
                              <m:t>𝒔</m:t>
                            </m:r>
                          </m:oMath>
                        </a14:m>
                        <a:endParaRPr lang="zh-CN" altLang="en-US" b="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511637" y="4282085"/>
                        <a:ext cx="1341615" cy="596570"/>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626458" y="4282085"/>
                        <a:ext cx="1664516" cy="596570"/>
                      </a:xfrm>
                      <a:prstGeom prst="rect">
                        <a:avLst/>
                      </a:prstGeom>
                      <a:noFill/>
                    </p:spPr>
                    <p:txBody>
                      <a:bodyPr wrap="square" rtlCol="0">
                        <a:spAutoFit/>
                      </a:bodyPr>
                      <a:lstStyle/>
                      <a:p>
                        <a:r>
                          <a:rPr lang="en-US" altLang="zh-CN" dirty="0"/>
                          <a:t>action </a:t>
                        </a:r>
                        <a14:m>
                          <m:oMath xmlns:m="http://schemas.openxmlformats.org/officeDocument/2006/math">
                            <m:r>
                              <a:rPr lang="en-US" altLang="zh-CN" b="1" i="1">
                                <a:solidFill>
                                  <a:srgbClr val="FF0000"/>
                                </a:solidFill>
                                <a:latin typeface="Cambria Math" panose="02040503050406030204" pitchFamily="18" charset="0"/>
                              </a:rPr>
                              <m:t>𝒂</m:t>
                            </m:r>
                          </m:oMath>
                        </a14:m>
                        <a:endParaRPr lang="zh-CN" altLang="en-US" b="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626458" y="4282085"/>
                        <a:ext cx="1664516" cy="596570"/>
                      </a:xfrm>
                      <a:prstGeom prst="rect">
                        <a:avLst/>
                      </a:prstGeom>
                      <a:blipFill rotWithShape="1">
                        <a:blip r:embed="rId9"/>
                      </a:blipFill>
                    </p:spPr>
                    <p:txBody>
                      <a:bodyPr/>
                      <a:lstStyle/>
                      <a:p>
                        <a:r>
                          <a:rPr lang="zh-CN" altLang="en-US">
                            <a:noFill/>
                          </a:rPr>
                          <a:t> </a:t>
                        </a:r>
                      </a:p>
                    </p:txBody>
                  </p:sp>
                </mc:Fallback>
              </mc:AlternateContent>
              <p:sp>
                <p:nvSpPr>
                  <p:cNvPr id="56" name="文本框 55"/>
                  <p:cNvSpPr txBox="1"/>
                  <p:nvPr/>
                </p:nvSpPr>
                <p:spPr>
                  <a:xfrm>
                    <a:off x="2181144" y="2504222"/>
                    <a:ext cx="1307266" cy="596570"/>
                  </a:xfrm>
                  <a:prstGeom prst="rect">
                    <a:avLst/>
                  </a:prstGeom>
                  <a:noFill/>
                </p:spPr>
                <p:txBody>
                  <a:bodyPr wrap="square" rtlCol="0">
                    <a:spAutoFit/>
                  </a:bodyPr>
                  <a:lstStyle/>
                  <a:p>
                    <a:r>
                      <a:rPr lang="en-US" altLang="zh-CN" dirty="0"/>
                      <a:t>agent</a:t>
                    </a:r>
                    <a:endParaRPr lang="zh-CN" altLang="en-US" dirty="0"/>
                  </a:p>
                </p:txBody>
              </p:sp>
            </p:grpSp>
            <p:cxnSp>
              <p:nvCxnSpPr>
                <p:cNvPr id="42" name="肘形连接符 41"/>
                <p:cNvCxnSpPr>
                  <a:stCxn id="55" idx="0"/>
                  <a:endCxn id="43" idx="3"/>
                </p:cNvCxnSpPr>
                <p:nvPr/>
              </p:nvCxnSpPr>
              <p:spPr>
                <a:xfrm rot="16200000" flipV="1">
                  <a:off x="7730162" y="3600866"/>
                  <a:ext cx="797725" cy="704500"/>
                </a:xfrm>
                <a:prstGeom prst="bentConnector2">
                  <a:avLst/>
                </a:prstGeom>
                <a:ln w="28575">
                  <a:solidFill>
                    <a:srgbClr val="FF0000"/>
                  </a:solidFill>
                  <a:headEnd type="triangl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38" name="肘形连接符 37"/>
              <p:cNvCxnSpPr/>
              <p:nvPr/>
            </p:nvCxnSpPr>
            <p:spPr>
              <a:xfrm flipH="1">
                <a:off x="6627886" y="2837458"/>
                <a:ext cx="776109" cy="12185"/>
              </a:xfrm>
              <a:prstGeom prst="bentConnector5">
                <a:avLst>
                  <a:gd name="adj1" fmla="val -28261"/>
                  <a:gd name="adj2" fmla="val -3164235"/>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39" name="文本框 38"/>
              <p:cNvSpPr txBox="1"/>
              <p:nvPr/>
            </p:nvSpPr>
            <p:spPr>
              <a:xfrm>
                <a:off x="6698439" y="1973768"/>
                <a:ext cx="568115" cy="504992"/>
              </a:xfrm>
              <a:prstGeom prst="rect">
                <a:avLst/>
              </a:prstGeom>
              <a:noFill/>
            </p:spPr>
            <p:txBody>
              <a:bodyPr wrap="none" rtlCol="0">
                <a:spAutoFit/>
              </a:bodyPr>
              <a:lstStyle/>
              <a:p>
                <a:r>
                  <a:rPr lang="zh-CN" altLang="en-US" dirty="0"/>
                  <a:t>⑤</a:t>
                </a:r>
              </a:p>
            </p:txBody>
          </p:sp>
          <p:cxnSp>
            <p:nvCxnSpPr>
              <p:cNvPr id="40" name="肘形连接符 39"/>
              <p:cNvCxnSpPr/>
              <p:nvPr/>
            </p:nvCxnSpPr>
            <p:spPr>
              <a:xfrm flipH="1">
                <a:off x="6710606" y="5733329"/>
                <a:ext cx="776109" cy="12185"/>
              </a:xfrm>
              <a:prstGeom prst="bentConnector5">
                <a:avLst>
                  <a:gd name="adj1" fmla="val -28261"/>
                  <a:gd name="adj2" fmla="val 3141026"/>
                  <a:gd name="adj3" fmla="val 12826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23</a:t>
            </a:fld>
            <a:endParaRPr lang="zh-CN" altLang="zh-CN">
              <a:solidFill>
                <a:prstClr val="black">
                  <a:tint val="75000"/>
                </a:prst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992" y="136525"/>
            <a:ext cx="10515600" cy="1325563"/>
          </a:xfrm>
        </p:spPr>
        <p:txBody>
          <a:bodyPr>
            <a:normAutofit/>
          </a:bodyPr>
          <a:lstStyle/>
          <a:p>
            <a:r>
              <a:rPr lang="en-US" altLang="zh-CN" dirty="0"/>
              <a:t>Reinforcement Learning</a:t>
            </a:r>
            <a:endParaRPr lang="zh-CN" altLang="en-US" dirty="0"/>
          </a:p>
        </p:txBody>
      </p:sp>
      <p:sp>
        <p:nvSpPr>
          <p:cNvPr id="29" name="文本框 28"/>
          <p:cNvSpPr txBox="1"/>
          <p:nvPr/>
        </p:nvSpPr>
        <p:spPr>
          <a:xfrm>
            <a:off x="1138540" y="1403606"/>
            <a:ext cx="657019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Question: How can agent get the maximum reward ?</a:t>
            </a:r>
          </a:p>
        </p:txBody>
      </p:sp>
      <p:sp>
        <p:nvSpPr>
          <p:cNvPr id="6" name="文本框 5"/>
          <p:cNvSpPr txBox="1"/>
          <p:nvPr/>
        </p:nvSpPr>
        <p:spPr>
          <a:xfrm>
            <a:off x="1326679" y="3935263"/>
            <a:ext cx="9901880"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At each time step</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 good strategy for an agent would be to </a:t>
            </a:r>
          </a:p>
          <a:p>
            <a:r>
              <a:rPr lang="en-US" altLang="zh-CN" sz="2400" b="1" dirty="0">
                <a:solidFill>
                  <a:srgbClr val="FF0000"/>
                </a:solidFill>
                <a:latin typeface="Times New Roman" panose="02020603050405020304" pitchFamily="18" charset="0"/>
                <a:cs typeface="Times New Roman" panose="02020603050405020304" pitchFamily="18" charset="0"/>
              </a:rPr>
              <a:t>always choose an action that maximizes the (discounted) future reward.</a:t>
            </a:r>
          </a:p>
        </p:txBody>
      </p:sp>
      <p:grpSp>
        <p:nvGrpSpPr>
          <p:cNvPr id="4" name="组合 3"/>
          <p:cNvGrpSpPr/>
          <p:nvPr/>
        </p:nvGrpSpPr>
        <p:grpSpPr>
          <a:xfrm>
            <a:off x="1044646" y="4881177"/>
            <a:ext cx="7172415" cy="1773114"/>
            <a:chOff x="1979915" y="4557638"/>
            <a:chExt cx="5535311" cy="1773114"/>
          </a:xfrm>
        </p:grpSpPr>
        <mc:AlternateContent xmlns:mc="http://schemas.openxmlformats.org/markup-compatibility/2006" xmlns:a14="http://schemas.microsoft.com/office/drawing/2010/main">
          <mc:Choice Requires="a14">
            <p:sp>
              <p:nvSpPr>
                <p:cNvPr id="3" name="矩形 2"/>
                <p:cNvSpPr/>
                <p:nvPr/>
              </p:nvSpPr>
              <p:spPr>
                <a:xfrm>
                  <a:off x="2046590" y="4557638"/>
                  <a:ext cx="5468636" cy="1773114"/>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𝑅</m:t>
                        </m:r>
                        <m:d>
                          <m:dPr>
                            <m:ctrlPr>
                              <a:rPr lang="en-US" altLang="zh-CN" sz="2000" i="1">
                                <a:latin typeface="Cambria Math"/>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m:t>
                        </m:r>
                        <m:r>
                          <a:rPr lang="en-US" altLang="zh-CN" sz="2000" i="1">
                            <a:latin typeface="Cambria Math" panose="02040503050406030204" pitchFamily="18" charset="0"/>
                          </a:rPr>
                          <m:t>𝑟</m:t>
                        </m:r>
                        <m:d>
                          <m:dPr>
                            <m:ctrlPr>
                              <a:rPr lang="en-US" altLang="zh-CN" sz="2000" i="1">
                                <a:latin typeface="Cambria Math"/>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m:t>
                        </m:r>
                        <m:r>
                          <a:rPr lang="en-US" altLang="zh-CN" sz="2000" i="1">
                            <a:latin typeface="Cambria Math" panose="02040503050406030204" pitchFamily="18" charset="0"/>
                          </a:rPr>
                          <m:t>𝛾</m:t>
                        </m:r>
                        <m:r>
                          <a:rPr lang="en-US" altLang="zh-CN" sz="2000" i="1">
                            <a:latin typeface="Cambria Math" panose="02040503050406030204" pitchFamily="18" charset="0"/>
                          </a:rPr>
                          <m:t>𝑟</m:t>
                        </m:r>
                        <m:d>
                          <m:dPr>
                            <m:ctrlPr>
                              <a:rPr lang="en-US" altLang="zh-CN" sz="2000" i="1">
                                <a:latin typeface="Cambria Math"/>
                              </a:rPr>
                            </m:ctrlPr>
                          </m:dPr>
                          <m:e>
                            <m:r>
                              <a:rPr lang="en-US" altLang="zh-CN" sz="2000" i="1">
                                <a:latin typeface="Cambria Math" panose="02040503050406030204" pitchFamily="18" charset="0"/>
                              </a:rPr>
                              <m:t>𝑡</m:t>
                            </m:r>
                            <m:r>
                              <a:rPr lang="en-US" altLang="zh-CN" sz="2000" i="1">
                                <a:latin typeface="Cambria Math" panose="02040503050406030204" pitchFamily="18" charset="0"/>
                              </a:rPr>
                              <m:t>+1</m:t>
                            </m:r>
                          </m:e>
                        </m:d>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𝑟</m:t>
                        </m:r>
                        <m:d>
                          <m:dPr>
                            <m:ctrlPr>
                              <a:rPr lang="en-US" altLang="zh-CN" sz="2000" i="1">
                                <a:latin typeface="Cambria Math"/>
                              </a:rPr>
                            </m:ctrlPr>
                          </m:dPr>
                          <m:e>
                            <m:r>
                              <a:rPr lang="en-US" altLang="zh-CN" sz="2000" i="1">
                                <a:latin typeface="Cambria Math" panose="02040503050406030204" pitchFamily="18" charset="0"/>
                              </a:rPr>
                              <m:t>𝑡</m:t>
                            </m:r>
                            <m:r>
                              <a:rPr lang="en-US" altLang="zh-CN" sz="2000" i="1">
                                <a:latin typeface="Cambria Math" panose="02040503050406030204" pitchFamily="18" charset="0"/>
                              </a:rPr>
                              <m:t>+2</m:t>
                            </m:r>
                          </m:e>
                        </m:d>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𝑡</m:t>
                            </m:r>
                          </m:sup>
                        </m:sSup>
                        <m:sSub>
                          <m:sSubPr>
                            <m:ctrlPr>
                              <a:rPr lang="en-US" altLang="zh-CN" sz="2000" i="1">
                                <a:latin typeface="Cambria Math"/>
                              </a:rPr>
                            </m:ctrlPr>
                          </m:sSubPr>
                          <m:e>
                            <m:r>
                              <a:rPr lang="en-US" altLang="zh-CN" sz="2000" i="1">
                                <a:latin typeface="Cambria Math" panose="02040503050406030204" pitchFamily="18" charset="0"/>
                              </a:rPr>
                              <m:t>𝑟</m:t>
                            </m:r>
                          </m:e>
                          <m:sub>
                            <m:r>
                              <m:rPr>
                                <m:sty m:val="p"/>
                              </m:rPr>
                              <a:rPr lang="en-US" altLang="zh-CN" sz="2000">
                                <a:latin typeface="Cambria Math" panose="02040503050406030204" pitchFamily="18" charset="0"/>
                              </a:rPr>
                              <m:t>n</m:t>
                            </m:r>
                          </m:sub>
                        </m:sSub>
                        <m:r>
                          <a:rPr lang="zh-CN" altLang="en-US" sz="2000" b="0" i="1" smtClean="0">
                            <a:latin typeface="Cambria Math" panose="02040503050406030204" pitchFamily="18" charset="0"/>
                          </a:rPr>
                          <m:t>。</m:t>
                        </m:r>
                        <m:r>
                          <a:rPr lang="zh-CN" altLang="en-US" sz="2000" b="0" i="1" smtClean="0">
                            <a:latin typeface="Cambria Math" panose="02040503050406030204" pitchFamily="18" charset="0"/>
                          </a:rPr>
                          <m:t>               =</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𝛾</m:t>
                        </m:r>
                        <m:r>
                          <a:rPr lang="en-US" altLang="zh-CN" sz="2000" i="1">
                            <a:latin typeface="Cambria Math" panose="02040503050406030204" pitchFamily="18" charset="0"/>
                          </a:rPr>
                          <m:t>𝑅</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+1)</m:t>
                        </m:r>
                      </m:oMath>
                    </m:oMathPara>
                  </a14:m>
                  <a:endParaRPr lang="en-US" altLang="zh-CN" sz="2000" dirty="0"/>
                </a:p>
                <a:p>
                  <a:endParaRPr lang="en-US" altLang="zh-CN" sz="2000" dirty="0"/>
                </a:p>
              </p:txBody>
            </p:sp>
          </mc:Choice>
          <mc:Fallback xmlns="">
            <p:sp>
              <p:nvSpPr>
                <p:cNvPr id="3" name="矩形 2"/>
                <p:cNvSpPr>
                  <a:spLocks noRot="1" noChangeAspect="1" noMove="1" noResize="1" noEditPoints="1" noAdjustHandles="1" noChangeArrowheads="1" noChangeShapeType="1" noTextEdit="1"/>
                </p:cNvSpPr>
                <p:nvPr/>
              </p:nvSpPr>
              <p:spPr>
                <a:xfrm>
                  <a:off x="2046590" y="4557638"/>
                  <a:ext cx="5468636" cy="1773114"/>
                </a:xfrm>
                <a:prstGeom prst="rect">
                  <a:avLst/>
                </a:prstGeom>
                <a:blipFill rotWithShape="1">
                  <a:blip r:embed="rId3"/>
                </a:blipFill>
              </p:spPr>
              <p:txBody>
                <a:bodyPr/>
                <a:lstStyle/>
                <a:p>
                  <a:r>
                    <a:rPr lang="zh-CN" altLang="en-US">
                      <a:noFill/>
                    </a:rPr>
                    <a:t> </a:t>
                  </a:r>
                </a:p>
              </p:txBody>
            </p:sp>
          </mc:Fallback>
        </mc:AlternateContent>
        <p:sp>
          <p:nvSpPr>
            <p:cNvPr id="8" name="矩形 7"/>
            <p:cNvSpPr/>
            <p:nvPr/>
          </p:nvSpPr>
          <p:spPr>
            <a:xfrm>
              <a:off x="1979915" y="4995097"/>
              <a:ext cx="2696859" cy="400110"/>
            </a:xfrm>
            <a:prstGeom prst="rect">
              <a:avLst/>
            </a:prstGeom>
          </p:spPr>
          <p:txBody>
            <a:bodyPr wrap="square">
              <a:spAutoFit/>
            </a:bodyPr>
            <a:lstStyle/>
            <a:p>
              <a:endParaRPr lang="en-US" altLang="zh-CN" sz="2000" dirty="0"/>
            </a:p>
          </p:txBody>
        </p:sp>
      </p:grpSp>
      <mc:AlternateContent xmlns:mc="http://schemas.openxmlformats.org/markup-compatibility/2006" xmlns:a14="http://schemas.microsoft.com/office/drawing/2010/main">
        <mc:Choice Requires="a14">
          <p:sp>
            <p:nvSpPr>
              <p:cNvPr id="5" name="矩形 4"/>
              <p:cNvSpPr/>
              <p:nvPr/>
            </p:nvSpPr>
            <p:spPr>
              <a:xfrm>
                <a:off x="1326679" y="2146624"/>
                <a:ext cx="5836149" cy="553998"/>
              </a:xfrm>
              <a:prstGeom prst="rect">
                <a:avLst/>
              </a:prstGeom>
            </p:spPr>
            <p:txBody>
              <a:bodyPr wrap="none">
                <a:spAutoFit/>
              </a:bodyPr>
              <a:lstStyle/>
              <a:p>
                <a:pPr lvl="1">
                  <a:lnSpc>
                    <a:spcPct val="150000"/>
                  </a:lnSpc>
                  <a:buClr>
                    <a:srgbClr val="FF0000"/>
                  </a:buClr>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𝑅</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(1)+</m:t>
                      </m:r>
                      <m:r>
                        <a:rPr lang="en-US" altLang="zh-CN" sz="2000" i="1">
                          <a:latin typeface="Cambria Math" panose="02040503050406030204" pitchFamily="18" charset="0"/>
                        </a:rPr>
                        <m:t>𝑟</m:t>
                      </m:r>
                      <m:r>
                        <a:rPr lang="en-US" altLang="zh-CN" sz="2000" i="1">
                          <a:latin typeface="Cambria Math" panose="02040503050406030204" pitchFamily="18" charset="0"/>
                        </a:rPr>
                        <m:t>(2)+</m:t>
                      </m:r>
                      <m:r>
                        <a:rPr lang="en-US" altLang="zh-CN" sz="2000" i="1">
                          <a:latin typeface="Cambria Math" panose="02040503050406030204" pitchFamily="18" charset="0"/>
                        </a:rPr>
                        <m:t>𝑟</m:t>
                      </m:r>
                      <m:r>
                        <a:rPr lang="en-US" altLang="zh-CN" sz="2000" i="1">
                          <a:latin typeface="Cambria Math" panose="02040503050406030204" pitchFamily="18" charset="0"/>
                        </a:rPr>
                        <m:t>(3)+⋯⋯</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−1)+</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oMath>
                  </m:oMathPara>
                </a14:m>
                <a:endParaRPr lang="en-US" altLang="zh-CN" sz="2000" dirty="0"/>
              </a:p>
            </p:txBody>
          </p:sp>
        </mc:Choice>
        <mc:Fallback xmlns="">
          <p:sp>
            <p:nvSpPr>
              <p:cNvPr id="5" name="矩形 4"/>
              <p:cNvSpPr>
                <a:spLocks noRot="1" noChangeAspect="1" noMove="1" noResize="1" noEditPoints="1" noAdjustHandles="1" noChangeArrowheads="1" noChangeShapeType="1" noTextEdit="1"/>
              </p:cNvSpPr>
              <p:nvPr/>
            </p:nvSpPr>
            <p:spPr>
              <a:xfrm>
                <a:off x="1326679" y="2146624"/>
                <a:ext cx="5836149" cy="553998"/>
              </a:xfrm>
              <a:prstGeom prst="rect">
                <a:avLst/>
              </a:prstGeom>
              <a:blipFill rotWithShape="1">
                <a:blip r:embed="rId4"/>
                <a:stretch>
                  <a:fillRect l="-3" t="-58" r="-1523" b="1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438185" y="2697529"/>
                <a:ext cx="53901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chemeClr val="bg1"/>
                          </a:solidFill>
                          <a:latin typeface="Cambria Math" panose="02040503050406030204" pitchFamily="18" charset="0"/>
                        </a:rPr>
                        <m:t>𝑅</m:t>
                      </m:r>
                      <m:d>
                        <m:dPr>
                          <m:ctrlPr>
                            <a:rPr lang="en-US" altLang="zh-CN" sz="2000" i="1">
                              <a:solidFill>
                                <a:schemeClr val="bg1"/>
                              </a:solidFill>
                              <a:latin typeface="Cambria Math"/>
                            </a:rPr>
                          </m:ctrlPr>
                        </m:dPr>
                        <m:e>
                          <m:r>
                            <a:rPr lang="en-US" altLang="zh-CN" sz="2000" i="1">
                              <a:solidFill>
                                <a:schemeClr val="bg1"/>
                              </a:solidFill>
                              <a:latin typeface="Cambria Math" panose="02040503050406030204" pitchFamily="18" charset="0"/>
                            </a:rPr>
                            <m:t>𝑡</m:t>
                          </m:r>
                        </m:e>
                      </m:d>
                      <m:r>
                        <a:rPr lang="en-US" altLang="zh-CN" sz="2000" i="1">
                          <a:latin typeface="Cambria Math" panose="02040503050406030204" pitchFamily="18" charset="0"/>
                        </a:rPr>
                        <m:t>=</m:t>
                      </m:r>
                      <m:r>
                        <a:rPr lang="en-US" altLang="zh-CN" sz="2000" i="1">
                          <a:latin typeface="Cambria Math" panose="02040503050406030204" pitchFamily="18" charset="0"/>
                        </a:rPr>
                        <m:t>𝑟</m:t>
                      </m:r>
                      <m:d>
                        <m:dPr>
                          <m:ctrlPr>
                            <a:rPr lang="en-US" altLang="zh-CN" sz="2000" i="1">
                              <a:latin typeface="Cambria Math"/>
                            </a:rPr>
                          </m:ctrlPr>
                        </m:dPr>
                        <m:e>
                          <m:r>
                            <a:rPr lang="en-US" altLang="zh-CN" sz="2000" i="1">
                              <a:latin typeface="Cambria Math" panose="02040503050406030204" pitchFamily="18" charset="0"/>
                            </a:rPr>
                            <m:t>1</m:t>
                          </m:r>
                        </m:e>
                      </m:d>
                      <m:r>
                        <a:rPr lang="en-US" altLang="zh-CN" sz="2000" i="1">
                          <a:latin typeface="Cambria Math" panose="02040503050406030204" pitchFamily="18" charset="0"/>
                        </a:rPr>
                        <m:t>+</m:t>
                      </m:r>
                      <m:r>
                        <a:rPr lang="en-US" altLang="zh-CN" sz="2000" i="1">
                          <a:latin typeface="Cambria Math" panose="02040503050406030204" pitchFamily="18" charset="0"/>
                        </a:rPr>
                        <m:t>𝑟</m:t>
                      </m:r>
                      <m:d>
                        <m:dPr>
                          <m:ctrlPr>
                            <a:rPr lang="en-US" altLang="zh-CN" sz="2000" i="1">
                              <a:latin typeface="Cambria Math"/>
                            </a:rPr>
                          </m:ctrlPr>
                        </m:dPr>
                        <m:e>
                          <m:r>
                            <a:rPr lang="en-US" altLang="zh-CN" sz="2000" i="1">
                              <a:latin typeface="Cambria Math" panose="02040503050406030204" pitchFamily="18" charset="0"/>
                            </a:rPr>
                            <m:t>2</m:t>
                          </m:r>
                        </m:e>
                      </m:d>
                      <m:r>
                        <a:rPr lang="en-US" altLang="zh-CN" sz="2000" i="1">
                          <a:latin typeface="Cambria Math" panose="02040503050406030204" pitchFamily="18" charset="0"/>
                        </a:rPr>
                        <m:t>+</m:t>
                      </m:r>
                      <m:r>
                        <a:rPr lang="en-US" altLang="zh-CN" sz="2000" i="1">
                          <a:latin typeface="Cambria Math" panose="02040503050406030204" pitchFamily="18" charset="0"/>
                        </a:rPr>
                        <m:t>𝑟</m:t>
                      </m:r>
                      <m:d>
                        <m:dPr>
                          <m:ctrlPr>
                            <a:rPr lang="en-US" altLang="zh-CN" sz="2000" i="1">
                              <a:latin typeface="Cambria Math"/>
                            </a:rPr>
                          </m:ctrlPr>
                        </m:dPr>
                        <m:e>
                          <m:r>
                            <a:rPr lang="en-US" altLang="zh-CN" sz="2000" i="1">
                              <a:latin typeface="Cambria Math" panose="02040503050406030204" pitchFamily="18" charset="0"/>
                            </a:rPr>
                            <m:t>3</m:t>
                          </m:r>
                        </m:e>
                      </m:d>
                      <m:r>
                        <a:rPr lang="en-US" altLang="zh-CN" sz="2000" i="1">
                          <a:latin typeface="Cambria Math" panose="02040503050406030204" pitchFamily="18" charset="0"/>
                        </a:rPr>
                        <m:t>+⋯</m:t>
                      </m:r>
                      <m:r>
                        <a:rPr lang="en-US" altLang="zh-CN" sz="2000" i="1">
                          <a:latin typeface="Cambria Math" panose="02040503050406030204" pitchFamily="18" charset="0"/>
                        </a:rPr>
                        <m:t>𝑟</m:t>
                      </m:r>
                      <m:d>
                        <m:dPr>
                          <m:ctrlPr>
                            <a:rPr lang="en-US" altLang="zh-CN" sz="2000" i="1">
                              <a:latin typeface="Cambria Math"/>
                            </a:rPr>
                          </m:ctrlPr>
                        </m:dPr>
                        <m:e>
                          <m:r>
                            <a:rPr lang="en-US" altLang="zh-CN" sz="2000" i="1">
                              <a:latin typeface="Cambria Math" panose="02040503050406030204" pitchFamily="18" charset="0"/>
                            </a:rPr>
                            <m:t>𝑡</m:t>
                          </m:r>
                          <m:r>
                            <a:rPr lang="en-US" altLang="zh-CN" sz="2000" i="1">
                              <a:latin typeface="Cambria Math" panose="02040503050406030204" pitchFamily="18" charset="0"/>
                            </a:rPr>
                            <m:t>−1</m:t>
                          </m:r>
                        </m:e>
                      </m:d>
                      <m:r>
                        <a:rPr lang="en-US" altLang="zh-CN" sz="2000" i="1">
                          <a:latin typeface="Cambria Math" panose="02040503050406030204" pitchFamily="18" charset="0"/>
                        </a:rPr>
                        <m:t>+</m:t>
                      </m:r>
                      <m:r>
                        <a:rPr lang="en-US" altLang="zh-CN" sz="2000" i="1">
                          <a:latin typeface="Cambria Math" panose="02040503050406030204" pitchFamily="18" charset="0"/>
                        </a:rPr>
                        <m:t>𝑅</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oMath>
                  </m:oMathPara>
                </a14:m>
                <a:endParaRPr lang="en-US" altLang="zh-CN" sz="2000" i="1" dirty="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438185" y="2697529"/>
                <a:ext cx="5390194" cy="400110"/>
              </a:xfrm>
              <a:prstGeom prst="rect">
                <a:avLst/>
              </a:prstGeom>
              <a:blipFill rotWithShape="1">
                <a:blip r:embed="rId5"/>
                <a:stretch>
                  <a:fillRect l="-10" t="-12" r="4" b="27"/>
                </a:stretch>
              </a:blipFill>
            </p:spPr>
            <p:txBody>
              <a:bodyPr/>
              <a:lstStyle/>
              <a:p>
                <a:r>
                  <a:rPr lang="zh-CN" altLang="en-US">
                    <a:noFill/>
                  </a:rPr>
                  <a:t> </a:t>
                </a:r>
              </a:p>
            </p:txBody>
          </p:sp>
        </mc:Fallback>
      </mc:AlternateContent>
      <p:sp>
        <p:nvSpPr>
          <p:cNvPr id="9" name="文本框 8"/>
          <p:cNvSpPr txBox="1"/>
          <p:nvPr/>
        </p:nvSpPr>
        <p:spPr>
          <a:xfrm>
            <a:off x="3505546" y="3380785"/>
            <a:ext cx="125547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past reward</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5590047" y="3365129"/>
            <a:ext cx="148463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future reward</a:t>
            </a:r>
            <a:endParaRPr lang="zh-CN" altLang="en-US" dirty="0">
              <a:latin typeface="Times New Roman" panose="02020603050405020304" pitchFamily="18" charset="0"/>
              <a:cs typeface="Times New Roman" panose="02020603050405020304" pitchFamily="18" charset="0"/>
            </a:endParaRPr>
          </a:p>
        </p:txBody>
      </p:sp>
      <p:sp>
        <p:nvSpPr>
          <p:cNvPr id="10" name="左大括号 9"/>
          <p:cNvSpPr/>
          <p:nvPr/>
        </p:nvSpPr>
        <p:spPr>
          <a:xfrm rot="16200000">
            <a:off x="3952050" y="2129037"/>
            <a:ext cx="362464" cy="2240692"/>
          </a:xfrm>
          <a:prstGeom prst="leftBrace">
            <a:avLst>
              <a:gd name="adj1" fmla="val 63551"/>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箭头连接符 12"/>
          <p:cNvCxnSpPr>
            <a:stCxn id="11" idx="0"/>
          </p:cNvCxnSpPr>
          <p:nvPr/>
        </p:nvCxnSpPr>
        <p:spPr>
          <a:xfrm flipH="1" flipV="1">
            <a:off x="6328927" y="3087714"/>
            <a:ext cx="3439" cy="2774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24</a:t>
            </a:fld>
            <a:endParaRPr lang="zh-CN" altLang="zh-CN">
              <a:solidFill>
                <a:prstClr val="black">
                  <a:tint val="75000"/>
                </a:prstClr>
              </a:solidFill>
            </a:endParaRP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0908" y="779078"/>
            <a:ext cx="4558341" cy="30412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custDataLst>
              <p:tags r:id="rId2"/>
            </p:custDataLst>
          </p:nvPr>
        </p:nvSpPr>
        <p:spPr>
          <a:xfrm>
            <a:off x="309880" y="1125855"/>
            <a:ext cx="11285918" cy="230695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表格型策略（tabular policy）</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sz="2400" dirty="0">
                <a:latin typeface="Times New Roman" panose="02020603050405020304" pitchFamily="18" charset="0"/>
                <a:ea typeface="微软雅黑" panose="020B0503020204020204" pitchFamily="34" charset="-122"/>
                <a:cs typeface="Times New Roman" panose="02020603050405020304" pitchFamily="18" charset="0"/>
              </a:rPr>
              <a:t>策略最简单的表示是查找表（look-up table）</a:t>
            </a:r>
          </a:p>
          <a:p>
            <a:pPr marL="800100" lvl="1" indent="-342900" algn="just">
              <a:lnSpc>
                <a:spcPct val="150000"/>
              </a:lnSpc>
              <a:buFont typeface="Wingdings" panose="05000000000000000000" pitchFamily="2" charset="2"/>
              <a:buChar char="Ø"/>
            </a:pPr>
            <a:r>
              <a:rPr sz="2400" dirty="0">
                <a:latin typeface="Times New Roman" panose="02020603050405020304" pitchFamily="18" charset="0"/>
                <a:ea typeface="微软雅黑" panose="020B0503020204020204" pitchFamily="34" charset="-122"/>
                <a:cs typeface="Times New Roman" panose="02020603050405020304" pitchFamily="18" charset="0"/>
              </a:rPr>
              <a:t>使用查找表的强化学习方法称为表格型方法（tabular method）</a:t>
            </a:r>
          </a:p>
          <a:p>
            <a:pPr marL="800100" lvl="1" indent="-342900" algn="just">
              <a:lnSpc>
                <a:spcPct val="150000"/>
              </a:lnSpc>
              <a:buFont typeface="Wingdings" panose="05000000000000000000" pitchFamily="2" charset="2"/>
              <a:buChar char="Ø"/>
            </a:pPr>
            <a:r>
              <a:rPr lang="zh-CN" sz="2400" dirty="0">
                <a:latin typeface="Times New Roman" panose="02020603050405020304" pitchFamily="18" charset="0"/>
                <a:ea typeface="微软雅黑" panose="020B0503020204020204" pitchFamily="34" charset="-122"/>
                <a:cs typeface="Times New Roman" panose="02020603050405020304" pitchFamily="18" charset="0"/>
              </a:rPr>
              <a:t>常见的表格型方法：</a:t>
            </a:r>
            <a:r>
              <a:rPr sz="2400" dirty="0">
                <a:latin typeface="Times New Roman" panose="02020603050405020304" pitchFamily="18" charset="0"/>
                <a:ea typeface="微软雅黑" panose="020B0503020204020204" pitchFamily="34" charset="-122"/>
                <a:cs typeface="Times New Roman" panose="02020603050405020304" pitchFamily="18" charset="0"/>
              </a:rPr>
              <a:t>蒙特卡洛、Q</a:t>
            </a:r>
            <a:r>
              <a:rPr lang="en-US" sz="2400" dirty="0">
                <a:latin typeface="Times New Roman" panose="02020603050405020304" pitchFamily="18" charset="0"/>
                <a:ea typeface="微软雅黑" panose="020B0503020204020204" pitchFamily="34" charset="-122"/>
                <a:cs typeface="Times New Roman" panose="02020603050405020304" pitchFamily="18" charset="0"/>
              </a:rPr>
              <a:t>-Learning</a:t>
            </a:r>
            <a:endParaRPr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表格型方法</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25</a:t>
            </a:fld>
            <a:endParaRPr lang="zh-CN" altLang="en-US">
              <a:latin typeface="Times New Roman" panose="02020603050405020304" pitchFamily="18" charset="0"/>
              <a:cs typeface="Times New Roman" panose="02020603050405020304" pitchFamily="18" charset="0"/>
            </a:endParaRPr>
          </a:p>
        </p:txBody>
      </p:sp>
      <p:pic>
        <p:nvPicPr>
          <p:cNvPr id="100" name="图片 99"/>
          <p:cNvPicPr/>
          <p:nvPr/>
        </p:nvPicPr>
        <p:blipFill>
          <a:blip r:embed="rId5"/>
          <a:stretch>
            <a:fillRect/>
          </a:stretch>
        </p:blipFill>
        <p:spPr>
          <a:xfrm>
            <a:off x="1222375" y="3556635"/>
            <a:ext cx="5025390" cy="3136265"/>
          </a:xfrm>
          <a:prstGeom prst="rect">
            <a:avLst/>
          </a:prstGeom>
          <a:noFill/>
          <a:ln w="9525">
            <a:noFill/>
          </a:ln>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custDataLst>
              <p:tags r:id="rId2"/>
            </p:custDataLst>
          </p:nvPr>
        </p:nvSpPr>
        <p:spPr>
          <a:xfrm>
            <a:off x="309880" y="1125855"/>
            <a:ext cx="11285918" cy="156845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马尔可夫决策过程</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rPr>
              <a:t>强化学习是一个与时间相关的序列决策的问题。在输出每一个动作之前，我们可以选择不同的动作</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，不同的动作会转移到不同的状态</a:t>
            </a:r>
            <a:endParaRPr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表格型方法</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26</a:t>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3"/>
            </p:custDataLst>
          </p:nvPr>
        </p:nvPicPr>
        <p:blipFill>
          <a:blip r:embed="rId6"/>
          <a:stretch>
            <a:fillRect/>
          </a:stretch>
        </p:blipFill>
        <p:spPr>
          <a:xfrm>
            <a:off x="2048510" y="2821305"/>
            <a:ext cx="7550150" cy="394589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custDataLst>
              <p:tags r:id="rId2"/>
            </p:custDataLst>
          </p:nvPr>
        </p:nvSpPr>
        <p:spPr>
          <a:xfrm>
            <a:off x="309880" y="1125855"/>
            <a:ext cx="7462520" cy="572389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马尔可夫决策过程</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状态转移概率</a:t>
            </a:r>
            <a:r>
              <a:rPr 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 [s</a:t>
            </a:r>
            <a:r>
              <a:rPr 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_</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t+1, r</a:t>
            </a:r>
            <a:r>
              <a:rPr 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_</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 s</a:t>
            </a:r>
            <a:r>
              <a:rPr 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_</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 a</a:t>
            </a:r>
            <a:r>
              <a:rPr 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_</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a:t>
            </a:r>
            <a:r>
              <a:rPr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sz="2000" dirty="0">
                <a:latin typeface="Times New Roman" panose="02020603050405020304" pitchFamily="18" charset="0"/>
                <a:ea typeface="微软雅黑" panose="020B0503020204020204" pitchFamily="34" charset="-122"/>
                <a:cs typeface="Times New Roman" panose="02020603050405020304" pitchFamily="18" charset="0"/>
              </a:rPr>
              <a:t>在状态 s</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_</a:t>
            </a:r>
            <a:r>
              <a:rPr sz="2000" dirty="0">
                <a:latin typeface="Times New Roman" panose="02020603050405020304" pitchFamily="18" charset="0"/>
                <a:ea typeface="微软雅黑" panose="020B0503020204020204" pitchFamily="34" charset="-122"/>
                <a:cs typeface="Times New Roman" panose="02020603050405020304" pitchFamily="18" charset="0"/>
              </a:rPr>
              <a:t>t 选择动作 a</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_</a:t>
            </a:r>
            <a:r>
              <a:rPr sz="2000" dirty="0">
                <a:latin typeface="Times New Roman" panose="02020603050405020304" pitchFamily="18" charset="0"/>
                <a:ea typeface="微软雅黑" panose="020B0503020204020204" pitchFamily="34" charset="-122"/>
                <a:cs typeface="Times New Roman" panose="02020603050405020304" pitchFamily="18" charset="0"/>
              </a:rPr>
              <a:t>t 时，转移到转态 s</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_</a:t>
            </a:r>
            <a:r>
              <a:rPr sz="2000" dirty="0">
                <a:latin typeface="Times New Roman" panose="02020603050405020304" pitchFamily="18" charset="0"/>
                <a:ea typeface="微软雅黑" panose="020B0503020204020204" pitchFamily="34" charset="-122"/>
                <a:cs typeface="Times New Roman" panose="02020603050405020304" pitchFamily="18" charset="0"/>
              </a:rPr>
              <a:t>t+1 ，且得到奖励 r</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_</a:t>
            </a:r>
            <a:r>
              <a:rPr sz="2000" dirty="0">
                <a:latin typeface="Times New Roman" panose="02020603050405020304" pitchFamily="18" charset="0"/>
                <a:ea typeface="微软雅黑" panose="020B0503020204020204" pitchFamily="34" charset="-122"/>
                <a:cs typeface="Times New Roman" panose="02020603050405020304" pitchFamily="18" charset="0"/>
              </a:rPr>
              <a:t>t 的概率是多少</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lgn="just">
              <a:lnSpc>
                <a:spcPct val="150000"/>
              </a:lnSpc>
              <a:buFont typeface="Wingdings" panose="05000000000000000000" pitchFamily="2" charset="2"/>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rPr>
              <a:t>状态转移概率具有</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马尔可夫性质</a:t>
            </a:r>
            <a:r>
              <a:rPr sz="2000" dirty="0">
                <a:latin typeface="Times New Roman" panose="02020603050405020304" pitchFamily="18" charset="0"/>
                <a:ea typeface="微软雅黑" panose="020B0503020204020204" pitchFamily="34" charset="-122"/>
                <a:cs typeface="Times New Roman" panose="02020603050405020304" pitchFamily="18" charset="0"/>
              </a:rPr>
              <a:t>的</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sz="2000" dirty="0">
                <a:latin typeface="Times New Roman" panose="02020603050405020304" pitchFamily="18" charset="0"/>
                <a:ea typeface="微软雅黑" panose="020B0503020204020204" pitchFamily="34" charset="-122"/>
                <a:cs typeface="Times New Roman" panose="02020603050405020304" pitchFamily="18" charset="0"/>
              </a:rPr>
              <a:t>系统下一时刻的状态仅由当前时刻的状态决定，不依赖于以往任何状态</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sz="2000" dirty="0">
                <a:latin typeface="Times New Roman" panose="02020603050405020304" pitchFamily="18" charset="0"/>
                <a:ea typeface="微软雅黑" panose="020B0503020204020204" pitchFamily="34" charset="-122"/>
                <a:cs typeface="Times New Roman" panose="02020603050405020304" pitchFamily="18" charset="0"/>
              </a:rPr>
              <a:t>再加上这个过程也取决于智能体与环境交互的 a</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_</a:t>
            </a:r>
            <a:r>
              <a:rPr sz="2000" dirty="0">
                <a:latin typeface="Times New Roman" panose="02020603050405020304" pitchFamily="18" charset="0"/>
                <a:ea typeface="微软雅黑" panose="020B0503020204020204" pitchFamily="34" charset="-122"/>
                <a:cs typeface="Times New Roman" panose="02020603050405020304" pitchFamily="18" charset="0"/>
              </a:rPr>
              <a:t>t ，所以包含了决策的过程，我们称这样的过程为</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马尔可夫决策过程</a:t>
            </a:r>
            <a:r>
              <a:rPr sz="2000" dirty="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lgn="just">
              <a:lnSpc>
                <a:spcPct val="150000"/>
              </a:lnSpc>
              <a:buFont typeface="Wingdings" panose="05000000000000000000" pitchFamily="2" charset="2"/>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rPr>
              <a:t>马尔可夫决策过程就是序列决策的经典的表现方式。</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马尔可夫决策过程也是强化学习里面一个非常基本的学习框架</a:t>
            </a:r>
            <a:r>
              <a:rPr sz="2000" dirty="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lgn="just">
              <a:lnSpc>
                <a:spcPct val="150000"/>
              </a:lnSpc>
              <a:buFont typeface="Wingdings" panose="05000000000000000000" pitchFamily="2" charset="2"/>
              <a:buChar char="Ø"/>
            </a:pP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状态、动作、状态转移概率和奖励 </a:t>
            </a:r>
            <a:r>
              <a:rPr sz="2000" dirty="0">
                <a:latin typeface="Times New Roman" panose="02020603050405020304" pitchFamily="18" charset="0"/>
                <a:ea typeface="微软雅黑" panose="020B0503020204020204" pitchFamily="34" charset="-122"/>
                <a:cs typeface="Times New Roman" panose="02020603050405020304" pitchFamily="18" charset="0"/>
              </a:rPr>
              <a:t>(S、A、P、R)，这 4 个合集就构成了强化学习马尔可夫决策过程的</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四元组</a:t>
            </a:r>
            <a:r>
              <a:rPr sz="2000" dirty="0">
                <a:latin typeface="Times New Roman" panose="02020603050405020304" pitchFamily="18" charset="0"/>
                <a:ea typeface="微软雅黑" panose="020B0503020204020204" pitchFamily="34" charset="-122"/>
                <a:cs typeface="Times New Roman" panose="02020603050405020304" pitchFamily="18" charset="0"/>
              </a:rPr>
              <a:t>，后面也可能会再加上</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折扣因子</a:t>
            </a:r>
            <a:r>
              <a:rPr sz="2000" dirty="0">
                <a:latin typeface="Times New Roman" panose="02020603050405020304" pitchFamily="18" charset="0"/>
                <a:ea typeface="微软雅黑" panose="020B0503020204020204" pitchFamily="34" charset="-122"/>
                <a:cs typeface="Times New Roman" panose="02020603050405020304" pitchFamily="18" charset="0"/>
              </a:rPr>
              <a:t>构成</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五元组</a:t>
            </a:r>
            <a:endParaRPr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表格型方法</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27</a:t>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7953375" y="1650365"/>
            <a:ext cx="4058920" cy="5125085"/>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custDataLst>
              <p:tags r:id="rId2"/>
            </p:custDataLst>
          </p:nvPr>
        </p:nvSpPr>
        <p:spPr>
          <a:xfrm>
            <a:off x="278130" y="1243330"/>
            <a:ext cx="11616690" cy="5139055"/>
          </a:xfrm>
          <a:prstGeom prst="rect">
            <a:avLst/>
          </a:prstGeom>
        </p:spPr>
        <p:txBody>
          <a:bodyPr wrap="square">
            <a:spAutoFit/>
          </a:bodyPr>
          <a:lstStyle/>
          <a:p>
            <a:pPr marL="285750" indent="-285750" algn="just">
              <a:lnSpc>
                <a:spcPct val="200000"/>
              </a:lnSpc>
              <a:spcBef>
                <a:spcPts val="0"/>
              </a:spcBef>
              <a:spcAft>
                <a:spcPts val="12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有模型</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&amp;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免模型</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rPr>
              <a:t>我们把这些可能的动作和可能的状态转移的关系画成树状</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sz="2000" dirty="0">
                <a:latin typeface="Times New Roman" panose="02020603050405020304" pitchFamily="18" charset="0"/>
                <a:ea typeface="微软雅黑" panose="020B0503020204020204" pitchFamily="34" charset="-122"/>
                <a:cs typeface="Times New Roman" panose="02020603050405020304" pitchFamily="18" charset="0"/>
              </a:rPr>
              <a:t>我们与环境交互时，只能走一条完整的通路，这里面产生了一系列决策的过程，我们与环境交互产生了经验。我们会使用</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概率函数</a:t>
            </a:r>
            <a:r>
              <a:rPr sz="2000" dirty="0">
                <a:latin typeface="Times New Roman" panose="02020603050405020304" pitchFamily="18" charset="0"/>
                <a:ea typeface="微软雅黑" panose="020B0503020204020204" pitchFamily="34" charset="-122"/>
                <a:cs typeface="Times New Roman" panose="02020603050405020304" pitchFamily="18" charset="0"/>
              </a:rPr>
              <a:t>P [st+1, rt| st, at] 和奖励函数 R [st, at] 来描述环境。</a:t>
            </a:r>
          </a:p>
          <a:p>
            <a:pPr marL="800100" lvl="1" indent="-342900" algn="just">
              <a:lnSpc>
                <a:spcPct val="150000"/>
              </a:lnSpc>
              <a:buFont typeface="Wingdings" panose="05000000000000000000" pitchFamily="2" charset="2"/>
              <a:buChar char="Ø"/>
            </a:pP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有模型：</a:t>
            </a:r>
            <a:r>
              <a:rPr sz="2000" dirty="0">
                <a:latin typeface="Times New Roman" panose="02020603050405020304" pitchFamily="18" charset="0"/>
                <a:ea typeface="微软雅黑" panose="020B0503020204020204" pitchFamily="34" charset="-122"/>
                <a:cs typeface="Times New Roman" panose="02020603050405020304" pitchFamily="18" charset="0"/>
              </a:rPr>
              <a:t>如果知道概率函数和奖励函数，马尔可夫决策过程</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和环境</a:t>
            </a:r>
            <a:r>
              <a:rPr sz="2000" dirty="0">
                <a:latin typeface="Times New Roman" panose="02020603050405020304" pitchFamily="18" charset="0"/>
                <a:ea typeface="微软雅黑" panose="020B0503020204020204" pitchFamily="34" charset="-122"/>
                <a:cs typeface="Times New Roman" panose="02020603050405020304" pitchFamily="18" charset="0"/>
              </a:rPr>
              <a:t>是已知的，可以通过策略迭代和价值迭代来找最佳的策略。</a:t>
            </a:r>
          </a:p>
          <a:p>
            <a:pPr marL="800100" lvl="1" indent="-342900" algn="just">
              <a:lnSpc>
                <a:spcPct val="150000"/>
              </a:lnSpc>
              <a:buFont typeface="Wingdings" panose="05000000000000000000" pitchFamily="2" charset="2"/>
              <a:buChar char="Ø"/>
            </a:pP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免</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模型：</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很多强化学习的经典算法都是免模型的，</a:t>
            </a:r>
            <a:r>
              <a:rPr 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这一系列的决策的概率函数和奖励函数是未知的，</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环境也是未知的。</a:t>
            </a:r>
          </a:p>
          <a:p>
            <a:pPr marL="800100" lvl="1" indent="-342900" algn="just">
              <a:lnSpc>
                <a:spcPct val="150000"/>
              </a:lnSpc>
              <a:buFont typeface="Wingdings" panose="05000000000000000000" pitchFamily="2" charset="2"/>
              <a:buChar char="Ø"/>
            </a:pPr>
            <a:r>
              <a:rPr 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强化学习</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可以应用于完全未知的和随机的环境。强化学习用</a:t>
            </a:r>
            <a:r>
              <a:rPr 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价值函数V(S)</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 来表示状态是好的还是坏的，用</a:t>
            </a:r>
            <a:r>
              <a:rPr 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Q函数（</a:t>
            </a:r>
            <a:r>
              <a:rPr 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状态-动作值</a:t>
            </a:r>
            <a:r>
              <a:rPr 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sz="2000" dirty="0">
                <a:latin typeface="Times New Roman" panose="02020603050405020304" pitchFamily="18" charset="0"/>
                <a:ea typeface="微软雅黑" panose="020B0503020204020204" pitchFamily="34" charset="-122"/>
                <a:cs typeface="Times New Roman" panose="02020603050405020304" pitchFamily="18" charset="0"/>
              </a:rPr>
              <a:t>来判断在什么状态下采取什么动作能够取得最大奖励</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表格型方法</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28</a:t>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3782060" y="69215"/>
            <a:ext cx="3894455" cy="2122170"/>
          </a:xfrm>
          <a:prstGeom prst="rect">
            <a:avLst/>
          </a:prstGeom>
        </p:spPr>
      </p:pic>
      <p:pic>
        <p:nvPicPr>
          <p:cNvPr id="5" name="图片 4"/>
          <p:cNvPicPr>
            <a:picLocks noChangeAspect="1"/>
          </p:cNvPicPr>
          <p:nvPr/>
        </p:nvPicPr>
        <p:blipFill>
          <a:blip r:embed="rId6"/>
          <a:stretch>
            <a:fillRect/>
          </a:stretch>
        </p:blipFill>
        <p:spPr>
          <a:xfrm>
            <a:off x="7770495" y="327660"/>
            <a:ext cx="4247515" cy="160528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custDataLst>
              <p:tags r:id="rId2"/>
            </p:custDataLst>
          </p:nvPr>
        </p:nvSpPr>
        <p:spPr>
          <a:xfrm>
            <a:off x="309880" y="1125855"/>
            <a:ext cx="11504930" cy="249174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Q-Table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表格）</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rPr>
              <a:t>在多次尝试和熊打交道之后，我们就可以对熊的不同的状态做出判断，用</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状态</a:t>
            </a:r>
            <a:r>
              <a:rPr 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动作价值来表达在某个状态下某个动作的好坏</a:t>
            </a:r>
            <a:r>
              <a:rPr sz="2000" dirty="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lgn="just">
              <a:lnSpc>
                <a:spcPct val="150000"/>
              </a:lnSpc>
              <a:buFont typeface="Wingdings" panose="05000000000000000000" pitchFamily="2" charset="2"/>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sym typeface="+mn-ea"/>
              </a:rPr>
              <a:t>表格里面 </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Q 函数</a:t>
            </a:r>
            <a:r>
              <a:rPr sz="2000" dirty="0">
                <a:latin typeface="Times New Roman" panose="02020603050405020304" pitchFamily="18" charset="0"/>
                <a:ea typeface="微软雅黑" panose="020B0503020204020204" pitchFamily="34" charset="-122"/>
                <a:cs typeface="Times New Roman" panose="02020603050405020304" pitchFamily="18" charset="0"/>
                <a:sym typeface="+mn-ea"/>
              </a:rPr>
              <a:t>的意义就是我们选择了某个动作后，最后能不能成功，就需要我们去计算在某个状态下选择某个动作，</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后续能够获得多少总奖励</a:t>
            </a:r>
            <a:endParaRPr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表格型方法</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29</a:t>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7158355" y="3429000"/>
            <a:ext cx="4820920" cy="2377440"/>
          </a:xfrm>
          <a:prstGeom prst="rect">
            <a:avLst/>
          </a:prstGeom>
        </p:spPr>
      </p:pic>
      <p:sp>
        <p:nvSpPr>
          <p:cNvPr id="5" name="文本框 4"/>
          <p:cNvSpPr txBox="1"/>
          <p:nvPr/>
        </p:nvSpPr>
        <p:spPr>
          <a:xfrm>
            <a:off x="309880" y="3617595"/>
            <a:ext cx="6848475" cy="2399665"/>
          </a:xfrm>
          <a:prstGeom prst="rect">
            <a:avLst/>
          </a:prstGeom>
          <a:noFill/>
        </p:spPr>
        <p:txBody>
          <a:bodyPr wrap="square" rtlCol="0" anchor="t">
            <a:spAutoFit/>
          </a:bodyPr>
          <a:lstStyle/>
          <a:p>
            <a:pPr marL="800100" lvl="1" indent="-342900" algn="just">
              <a:lnSpc>
                <a:spcPct val="150000"/>
              </a:lnSpc>
              <a:buFont typeface="Wingdings" panose="05000000000000000000" pitchFamily="2" charset="2"/>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sym typeface="+mn-ea"/>
              </a:rPr>
              <a:t>如果可以预估</a:t>
            </a:r>
            <a:r>
              <a: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未来的总奖励</a:t>
            </a:r>
            <a:r>
              <a:rPr sz="2000" dirty="0">
                <a:latin typeface="Times New Roman" panose="02020603050405020304" pitchFamily="18" charset="0"/>
                <a:ea typeface="微软雅黑" panose="020B0503020204020204" pitchFamily="34" charset="-122"/>
                <a:cs typeface="Times New Roman" panose="02020603050405020304" pitchFamily="18" charset="0"/>
                <a:sym typeface="+mn-ea"/>
              </a:rPr>
              <a:t>的大小，我们就知道在当前的状态下选择哪个动作价值更高。我们选择某个动作是因为这样未来可以获得的价值会更高。</a:t>
            </a:r>
            <a:endParaRPr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sz="2000" dirty="0">
                <a:latin typeface="Times New Roman" panose="02020603050405020304" pitchFamily="18" charset="0"/>
                <a:ea typeface="微软雅黑" panose="020B0503020204020204" pitchFamily="34" charset="-122"/>
                <a:cs typeface="Times New Roman" panose="02020603050405020304" pitchFamily="18" charset="0"/>
                <a:sym typeface="+mn-ea"/>
              </a:rPr>
              <a:t>所以强化学习的目标导向性很强，环境给出的奖励是非常重要的反馈，它根据环境的奖励来做选择。</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强化学习经典算法</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Reinforcement Learning?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a:t>
            </a:fld>
            <a:endParaRPr lang="zh-CN" altLang="en-US">
              <a:latin typeface="Times New Roman" panose="02020603050405020304" pitchFamily="18" charset="0"/>
              <a:cs typeface="Times New Roman" panose="02020603050405020304" pitchFamily="18" charset="0"/>
            </a:endParaRPr>
          </a:p>
        </p:txBody>
      </p:sp>
      <p:pic>
        <p:nvPicPr>
          <p:cNvPr id="3074" name="Picture 2" descr="pic_center” width=“20%”/"/>
          <p:cNvPicPr>
            <a:picLocks noChangeAspect="1" noChangeArrowheads="1"/>
          </p:cNvPicPr>
          <p:nvPr/>
        </p:nvPicPr>
        <p:blipFill rotWithShape="1">
          <a:blip r:embed="rId4">
            <a:extLst>
              <a:ext uri="{28A0092B-C50C-407E-A947-70E740481C1C}">
                <a14:useLocalDpi xmlns:a14="http://schemas.microsoft.com/office/drawing/2010/main" val="0"/>
              </a:ext>
            </a:extLst>
          </a:blip>
          <a:srcRect t="18652"/>
          <a:stretch>
            <a:fillRect/>
          </a:stretch>
        </p:blipFill>
        <p:spPr bwMode="auto">
          <a:xfrm>
            <a:off x="983297" y="1889884"/>
            <a:ext cx="10160000" cy="46490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570" y="64770"/>
            <a:ext cx="10515600" cy="927735"/>
          </a:xfrm>
        </p:spPr>
        <p:txBody>
          <a:bodyPr>
            <a:normAutofit/>
          </a:bodyPr>
          <a:lstStyle/>
          <a:p>
            <a:r>
              <a:rPr lang="en-US" altLang="zh-CN" dirty="0"/>
              <a:t>Q-Learning</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115454" y="1323487"/>
                <a:ext cx="9363846" cy="42110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Clr>
                    <a:srgbClr val="FF0000"/>
                  </a:buClr>
                  <a:buFont typeface="Wingdings" panose="05000000000000000000" pitchFamily="2" charset="2"/>
                  <a:buChar char="n"/>
                </a:pPr>
                <a:r>
                  <a:rPr lang="en-US" altLang="zh-CN" sz="2400" dirty="0">
                    <a:solidFill>
                      <a:srgbClr val="FF0000"/>
                    </a:solidFill>
                  </a:rPr>
                  <a:t>Q function </a:t>
                </a:r>
                <a:r>
                  <a:rPr lang="en-US" altLang="zh-CN" sz="2400" dirty="0"/>
                  <a:t>represents the “quality” of a certain action in a given state.</a:t>
                </a:r>
              </a:p>
              <a:p>
                <a:pPr marL="285750" indent="-285750">
                  <a:buClr>
                    <a:srgbClr val="FF0000"/>
                  </a:buClr>
                  <a:buFont typeface="Wingdings" panose="05000000000000000000" pitchFamily="2" charset="2"/>
                  <a:buChar char="n"/>
                </a:pPr>
                <a:r>
                  <a:rPr lang="en-US" altLang="zh-CN" sz="2400" dirty="0"/>
                  <a:t>It is a table of states and actions.</a:t>
                </a:r>
              </a:p>
              <a:p>
                <a:pPr marL="285750" indent="-285750">
                  <a:buClr>
                    <a:srgbClr val="FF0000"/>
                  </a:buClr>
                  <a:buFont typeface="Wingdings" panose="05000000000000000000" pitchFamily="2" charset="2"/>
                  <a:buChar char="n"/>
                </a:pPr>
                <a:endParaRPr lang="en-US" altLang="zh-CN" sz="2400" dirty="0"/>
              </a:p>
              <a:p>
                <a:pPr lvl="1">
                  <a:lnSpc>
                    <a:spcPct val="200000"/>
                  </a:lnSpc>
                  <a:buClr>
                    <a:srgbClr val="FF0000"/>
                  </a:buClr>
                </a:pP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𝑄</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𝑠</m:t>
                      </m:r>
                      <m:d>
                        <m:dPr>
                          <m:ctrlPr>
                            <a:rPr lang="en-US" altLang="zh-CN" sz="2400" i="1">
                              <a:solidFill>
                                <a:schemeClr val="tx1"/>
                              </a:solidFill>
                              <a:latin typeface="Cambria Math"/>
                            </a:rPr>
                          </m:ctrlPr>
                        </m:dPr>
                        <m:e>
                          <m:r>
                            <a:rPr lang="en-US" altLang="zh-CN" sz="2400" i="1">
                              <a:solidFill>
                                <a:schemeClr val="tx1"/>
                              </a:solidFill>
                              <a:latin typeface="Cambria Math" panose="02040503050406030204" pitchFamily="18" charset="0"/>
                            </a:rPr>
                            <m:t>𝑡</m:t>
                          </m:r>
                        </m:e>
                      </m:d>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𝑎</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𝑚𝑎𝑥𝑅</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+1)</m:t>
                      </m:r>
                    </m:oMath>
                  </m:oMathPara>
                </a14:m>
                <a:endParaRPr lang="en-US" altLang="zh-CN" sz="2400" dirty="0">
                  <a:solidFill>
                    <a:schemeClr val="tx1"/>
                  </a:solidFill>
                </a:endParaRPr>
              </a:p>
              <a:p>
                <a:pPr lvl="1">
                  <a:lnSpc>
                    <a:spcPct val="200000"/>
                  </a:lnSpc>
                  <a:buClr>
                    <a:srgbClr val="FF0000"/>
                  </a:buClr>
                </a:pPr>
                <a:endParaRPr lang="en-US" altLang="zh-CN" dirty="0">
                  <a:solidFill>
                    <a:schemeClr val="tx1"/>
                  </a:solidFill>
                </a:endParaRPr>
              </a:p>
              <a:p>
                <a:pPr lvl="1">
                  <a:lnSpc>
                    <a:spcPct val="200000"/>
                  </a:lnSpc>
                  <a:buClr>
                    <a:srgbClr val="FF0000"/>
                  </a:buClr>
                </a:pPr>
                <a14:m>
                  <m:oMathPara xmlns:m="http://schemas.openxmlformats.org/officeDocument/2006/math">
                    <m:oMathParaPr>
                      <m:jc m:val="centerGroup"/>
                    </m:oMathParaPr>
                    <m:oMath xmlns:m="http://schemas.openxmlformats.org/officeDocument/2006/math">
                      <m:r>
                        <a:rPr lang="en-US" altLang="zh-CN" sz="2400" i="1">
                          <a:solidFill>
                            <a:schemeClr val="tx1"/>
                          </a:solidFill>
                          <a:latin typeface="Cambria Math" panose="02040503050406030204" pitchFamily="18" charset="0"/>
                        </a:rPr>
                        <m:t>𝜋</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𝑠</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func>
                        <m:funcPr>
                          <m:ctrlPr>
                            <a:rPr lang="en-US" altLang="zh-CN" sz="2400" i="1" smtClean="0">
                              <a:solidFill>
                                <a:schemeClr val="tx1"/>
                              </a:solidFill>
                              <a:latin typeface="Cambria Math"/>
                            </a:rPr>
                          </m:ctrlPr>
                        </m:funcPr>
                        <m:fName>
                          <m:limLow>
                            <m:limLowPr>
                              <m:ctrlPr>
                                <a:rPr lang="en-US" altLang="zh-CN" sz="2400" i="1" smtClean="0">
                                  <a:solidFill>
                                    <a:schemeClr val="tx1"/>
                                  </a:solidFill>
                                  <a:latin typeface="Cambria Math"/>
                                </a:rPr>
                              </m:ctrlPr>
                            </m:limLowPr>
                            <m:e>
                              <m:r>
                                <m:rPr>
                                  <m:sty m:val="p"/>
                                </m:rPr>
                                <a:rPr lang="en-US" altLang="zh-CN" sz="2400" i="0" smtClean="0">
                                  <a:solidFill>
                                    <a:schemeClr val="tx1"/>
                                  </a:solidFill>
                                  <a:latin typeface="Cambria Math" panose="02040503050406030204" pitchFamily="18" charset="0"/>
                                </a:rPr>
                                <m:t>max</m:t>
                              </m:r>
                            </m:e>
                            <m:lim>
                              <m:r>
                                <a:rPr lang="en-US" altLang="zh-CN" sz="2400" b="0" i="1" smtClean="0">
                                  <a:solidFill>
                                    <a:schemeClr val="tx1"/>
                                  </a:solidFill>
                                  <a:latin typeface="Cambria Math" panose="02040503050406030204" pitchFamily="18" charset="0"/>
                                </a:rPr>
                                <m:t>𝑎</m:t>
                              </m:r>
                            </m:lim>
                          </m:limLow>
                        </m:fName>
                        <m:e>
                          <m:r>
                            <a:rPr lang="en-US" altLang="zh-CN" sz="2400" i="1">
                              <a:solidFill>
                                <a:schemeClr val="tx1"/>
                              </a:solidFill>
                              <a:latin typeface="Cambria Math" panose="02040503050406030204" pitchFamily="18" charset="0"/>
                            </a:rPr>
                            <m:t>𝑄</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𝑠</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𝑎</m:t>
                          </m:r>
                          <m:r>
                            <a:rPr lang="en-US" altLang="zh-CN" sz="2400" i="1">
                              <a:solidFill>
                                <a:schemeClr val="tx1"/>
                              </a:solidFill>
                              <a:latin typeface="Cambria Math" panose="02040503050406030204" pitchFamily="18" charset="0"/>
                            </a:rPr>
                            <m:t>)</m:t>
                          </m:r>
                          <m:r>
                            <m:rPr>
                              <m:nor/>
                            </m:rPr>
                            <a:rPr lang="en-US" altLang="zh-CN" sz="2400" dirty="0">
                              <a:solidFill>
                                <a:schemeClr val="tx1"/>
                              </a:solidFill>
                              <a:latin typeface="Cambria Math" panose="02040503050406030204" pitchFamily="18" charset="0"/>
                            </a:rPr>
                            <m:t> </m:t>
                          </m:r>
                        </m:e>
                      </m:func>
                    </m:oMath>
                  </m:oMathPara>
                </a14:m>
                <a:endParaRPr lang="en-US" altLang="zh-CN" sz="1600" dirty="0">
                  <a:solidFill>
                    <a:schemeClr val="tx1"/>
                  </a:solidFill>
                </a:endParaRPr>
              </a:p>
              <a:p>
                <a:pPr lvl="1">
                  <a:lnSpc>
                    <a:spcPct val="200000"/>
                  </a:lnSpc>
                  <a:buClr>
                    <a:srgbClr val="FF0000"/>
                  </a:buClr>
                </a:pPr>
                <a14:m>
                  <m:oMathPara xmlns:m="http://schemas.openxmlformats.org/officeDocument/2006/math">
                    <m:oMathParaPr>
                      <m:jc m:val="centerGroup"/>
                    </m:oMathParaPr>
                    <m:oMath xmlns:m="http://schemas.openxmlformats.org/officeDocument/2006/math">
                      <m:r>
                        <m:rPr>
                          <m:nor/>
                        </m:rPr>
                        <a:rPr lang="en-US" altLang="zh-CN" sz="2400" b="1" dirty="0">
                          <a:solidFill>
                            <a:schemeClr val="tx1"/>
                          </a:solidFill>
                          <a:latin typeface="Cambria Math" panose="02040503050406030204" pitchFamily="18" charset="0"/>
                        </a:rPr>
                        <m:t>choose</m:t>
                      </m:r>
                      <m:r>
                        <m:rPr>
                          <m:nor/>
                        </m:rPr>
                        <a:rPr lang="en-US" altLang="zh-CN" sz="2400" b="1" dirty="0">
                          <a:solidFill>
                            <a:schemeClr val="tx1"/>
                          </a:solidFill>
                          <a:latin typeface="Cambria Math" panose="02040503050406030204" pitchFamily="18" charset="0"/>
                        </a:rPr>
                        <m:t> </m:t>
                      </m:r>
                      <m:r>
                        <m:rPr>
                          <m:nor/>
                        </m:rPr>
                        <a:rPr lang="en-US" altLang="zh-CN" sz="2400" b="1" dirty="0">
                          <a:solidFill>
                            <a:schemeClr val="tx1"/>
                          </a:solidFill>
                          <a:latin typeface="Cambria Math" panose="02040503050406030204" pitchFamily="18" charset="0"/>
                        </a:rPr>
                        <m:t>an</m:t>
                      </m:r>
                      <m:r>
                        <m:rPr>
                          <m:nor/>
                        </m:rPr>
                        <a:rPr lang="en-US" altLang="zh-CN" sz="2400" b="1" dirty="0">
                          <a:solidFill>
                            <a:schemeClr val="tx1"/>
                          </a:solidFill>
                          <a:latin typeface="Cambria Math" panose="02040503050406030204" pitchFamily="18" charset="0"/>
                        </a:rPr>
                        <m:t> </m:t>
                      </m:r>
                      <m:r>
                        <m:rPr>
                          <m:nor/>
                        </m:rPr>
                        <a:rPr lang="en-US" altLang="zh-CN" sz="2400" b="1" dirty="0">
                          <a:solidFill>
                            <a:schemeClr val="tx1"/>
                          </a:solidFill>
                          <a:latin typeface="Cambria Math" panose="02040503050406030204" pitchFamily="18" charset="0"/>
                        </a:rPr>
                        <m:t>action</m:t>
                      </m:r>
                      <m:r>
                        <m:rPr>
                          <m:nor/>
                        </m:rPr>
                        <a:rPr lang="en-US" altLang="zh-CN" sz="2400" b="1" dirty="0">
                          <a:solidFill>
                            <a:schemeClr val="tx1"/>
                          </a:solidFill>
                          <a:latin typeface="Cambria Math" panose="02040503050406030204" pitchFamily="18" charset="0"/>
                        </a:rPr>
                        <m:t> </m:t>
                      </m:r>
                      <m:r>
                        <m:rPr>
                          <m:nor/>
                        </m:rPr>
                        <a:rPr lang="en-US" altLang="zh-CN" sz="2400" b="1" dirty="0">
                          <a:solidFill>
                            <a:schemeClr val="tx1"/>
                          </a:solidFill>
                          <a:latin typeface="Cambria Math" panose="02040503050406030204" pitchFamily="18" charset="0"/>
                        </a:rPr>
                        <m:t>that</m:t>
                      </m:r>
                      <m:r>
                        <m:rPr>
                          <m:nor/>
                        </m:rPr>
                        <a:rPr lang="en-US" altLang="zh-CN" sz="2400" b="1" dirty="0">
                          <a:solidFill>
                            <a:schemeClr val="tx1"/>
                          </a:solidFill>
                          <a:latin typeface="Cambria Math" panose="02040503050406030204" pitchFamily="18" charset="0"/>
                        </a:rPr>
                        <m:t> </m:t>
                      </m:r>
                      <m:r>
                        <m:rPr>
                          <m:nor/>
                        </m:rPr>
                        <a:rPr lang="en-US" altLang="zh-CN" sz="2400" b="1" dirty="0">
                          <a:solidFill>
                            <a:schemeClr val="tx1"/>
                          </a:solidFill>
                          <a:latin typeface="Cambria Math" panose="02040503050406030204" pitchFamily="18" charset="0"/>
                        </a:rPr>
                        <m:t>maximizes</m:t>
                      </m:r>
                      <m:r>
                        <m:rPr>
                          <m:nor/>
                        </m:rPr>
                        <a:rPr lang="en-US" altLang="zh-CN" sz="2400" b="1" dirty="0">
                          <a:solidFill>
                            <a:schemeClr val="tx1"/>
                          </a:solidFill>
                          <a:latin typeface="Cambria Math" panose="02040503050406030204" pitchFamily="18" charset="0"/>
                        </a:rPr>
                        <m:t> </m:t>
                      </m:r>
                      <m:r>
                        <m:rPr>
                          <m:nor/>
                        </m:rPr>
                        <a:rPr lang="en-US" altLang="zh-CN" sz="2400" b="1" dirty="0">
                          <a:solidFill>
                            <a:schemeClr val="tx1"/>
                          </a:solidFill>
                          <a:latin typeface="Cambria Math" panose="02040503050406030204" pitchFamily="18" charset="0"/>
                        </a:rPr>
                        <m:t>the</m:t>
                      </m:r>
                      <m:r>
                        <m:rPr>
                          <m:nor/>
                        </m:rPr>
                        <a:rPr lang="en-US" altLang="zh-CN" sz="2400" b="1" dirty="0">
                          <a:solidFill>
                            <a:schemeClr val="tx1"/>
                          </a:solidFill>
                          <a:latin typeface="Cambria Math" panose="02040503050406030204" pitchFamily="18" charset="0"/>
                        </a:rPr>
                        <m:t> </m:t>
                      </m:r>
                      <m:r>
                        <m:rPr>
                          <m:nor/>
                        </m:rPr>
                        <a:rPr lang="en-US" altLang="zh-CN" sz="2400" b="1" dirty="0">
                          <a:solidFill>
                            <a:schemeClr val="tx1"/>
                          </a:solidFill>
                          <a:latin typeface="Cambria Math" panose="02040503050406030204" pitchFamily="18" charset="0"/>
                        </a:rPr>
                        <m:t>future</m:t>
                      </m:r>
                      <m:r>
                        <m:rPr>
                          <m:nor/>
                        </m:rPr>
                        <a:rPr lang="en-US" altLang="zh-CN" sz="2400" b="1" dirty="0">
                          <a:solidFill>
                            <a:schemeClr val="tx1"/>
                          </a:solidFill>
                          <a:latin typeface="Cambria Math" panose="02040503050406030204" pitchFamily="18" charset="0"/>
                        </a:rPr>
                        <m:t> </m:t>
                      </m:r>
                      <m:r>
                        <m:rPr>
                          <m:nor/>
                        </m:rPr>
                        <a:rPr lang="en-US" altLang="zh-CN" sz="2400" b="1" dirty="0">
                          <a:solidFill>
                            <a:schemeClr val="tx1"/>
                          </a:solidFill>
                          <a:latin typeface="Cambria Math" panose="02040503050406030204" pitchFamily="18" charset="0"/>
                        </a:rPr>
                        <m:t>reward</m:t>
                      </m:r>
                      <m:r>
                        <m:rPr>
                          <m:nor/>
                        </m:rPr>
                        <a:rPr lang="en-US" altLang="zh-CN" sz="2400" b="1" dirty="0">
                          <a:solidFill>
                            <a:schemeClr val="tx1"/>
                          </a:solidFill>
                          <a:latin typeface="Cambria Math" panose="02040503050406030204" pitchFamily="18" charset="0"/>
                        </a:rPr>
                        <m:t>.</m:t>
                      </m:r>
                    </m:oMath>
                  </m:oMathPara>
                </a14:m>
                <a:endParaRPr lang="en-US" altLang="zh-CN" sz="2400" dirty="0">
                  <a:solidFill>
                    <a:schemeClr val="tx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15454" y="1323487"/>
                <a:ext cx="9363846" cy="4211025"/>
              </a:xfrm>
              <a:prstGeom prst="rect">
                <a:avLst/>
              </a:prstGeom>
              <a:blipFill rotWithShape="1">
                <a:blip r:embed="rId4"/>
                <a:stretch>
                  <a:fillRect l="-6" t="-3" b="12"/>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5" name="下箭头 4"/>
          <p:cNvSpPr/>
          <p:nvPr/>
        </p:nvSpPr>
        <p:spPr>
          <a:xfrm>
            <a:off x="4293413" y="3375881"/>
            <a:ext cx="3048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4293413" y="4692651"/>
            <a:ext cx="3048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80025" y="1801494"/>
            <a:ext cx="877163" cy="369332"/>
          </a:xfrm>
          <a:prstGeom prst="rect">
            <a:avLst/>
          </a:prstGeom>
          <a:noFill/>
        </p:spPr>
        <p:txBody>
          <a:bodyPr wrap="none" rtlCol="0">
            <a:spAutoFit/>
          </a:bodyPr>
          <a:lstStyle/>
          <a:p>
            <a:r>
              <a:rPr lang="en-US" altLang="zh-CN" dirty="0"/>
              <a:t>Q-table</a:t>
            </a:r>
            <a:endParaRPr lang="zh-CN" altLang="en-US" dirty="0"/>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custDataLst>
                  <p:tags r:id="rId1"/>
                </p:custDataLst>
              </p:nvPr>
            </p:nvGraphicFramePr>
            <p:xfrm>
              <a:off x="8980024" y="2316174"/>
              <a:ext cx="2873805" cy="2901864"/>
            </p:xfrm>
            <a:graphic>
              <a:graphicData uri="http://schemas.openxmlformats.org/drawingml/2006/table">
                <a:tbl>
                  <a:tblPr>
                    <a:tableStyleId>{BC89EF96-8CEA-46FF-86C4-4CE0E7609802}</a:tableStyleId>
                  </a:tblPr>
                  <a:tblGrid>
                    <a:gridCol w="762499"/>
                    <a:gridCol w="527654"/>
                    <a:gridCol w="544642"/>
                    <a:gridCol w="494368"/>
                    <a:gridCol w="544642"/>
                  </a:tblGrid>
                  <a:tr h="483644">
                    <a:tc>
                      <a:txBody>
                        <a:bodyPr/>
                        <a:lstStyle/>
                        <a:p>
                          <a:pPr/>
                          <a14:m>
                            <m:oMathPara xmlns:m="http://schemas.openxmlformats.org/officeDocument/2006/math">
                              <m:oMathParaPr>
                                <m:jc m:val="centerGroup"/>
                              </m:oMathParaPr>
                              <m:oMath xmlns:m="http://schemas.openxmlformats.org/officeDocument/2006/math">
                                <m:r>
                                  <a:rPr lang="en-US" altLang="zh-CN" sz="1800" dirty="0" smtClean="0">
                                    <a:latin typeface="Cambria Math" panose="02040503050406030204" pitchFamily="18" charset="0"/>
                                  </a:rPr>
                                  <m:t>𝑄</m:t>
                                </m:r>
                                <m:d>
                                  <m:dPr>
                                    <m:begChr m:val="["/>
                                    <m:endChr m:val="]"/>
                                    <m:ctrlPr>
                                      <a:rPr lang="en-US" altLang="zh-CN" sz="1800" i="1" dirty="0">
                                        <a:latin typeface="Cambria Math"/>
                                      </a:rPr>
                                    </m:ctrlPr>
                                  </m:dPr>
                                  <m:e>
                                    <m:r>
                                      <a:rPr lang="en-US" altLang="zh-CN" sz="1800" dirty="0" smtClean="0">
                                        <a:latin typeface="Cambria Math" panose="02040503050406030204" pitchFamily="18" charset="0"/>
                                      </a:rPr>
                                      <m:t>𝑠</m:t>
                                    </m:r>
                                    <m:r>
                                      <a:rPr lang="en-US" altLang="zh-CN" sz="1800">
                                        <a:latin typeface="Cambria Math" panose="02040503050406030204" pitchFamily="18" charset="0"/>
                                      </a:rPr>
                                      <m:t>,</m:t>
                                    </m:r>
                                    <m:r>
                                      <a:rPr lang="en-US" altLang="zh-CN" sz="1800" smtClean="0">
                                        <a:latin typeface="Cambria Math" panose="02040503050406030204" pitchFamily="18" charset="0"/>
                                      </a:rPr>
                                      <m:t>𝑎</m:t>
                                    </m:r>
                                  </m:e>
                                </m:d>
                              </m:oMath>
                            </m:oMathPara>
                          </a14:m>
                          <a:endParaRPr lang="zh-CN" altLang="en-US" sz="18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smtClean="0">
                                        <a:latin typeface="Cambria Math" panose="02040503050406030204" pitchFamily="18" charset="0"/>
                                      </a:rPr>
                                      <m:t>𝒂</m:t>
                                    </m:r>
                                  </m:e>
                                  <m:sub>
                                    <m:r>
                                      <a:rPr lang="en-US" altLang="zh-CN" sz="1800" smtClean="0">
                                        <a:latin typeface="Cambria Math" panose="02040503050406030204" pitchFamily="18" charset="0"/>
                                      </a:rPr>
                                      <m:t>𝟏</m:t>
                                    </m:r>
                                  </m:sub>
                                </m:sSub>
                              </m:oMath>
                            </m:oMathPara>
                          </a14:m>
                          <a:endParaRPr lang="zh-CN" altLang="en-US" sz="18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smtClean="0">
                                        <a:latin typeface="Cambria Math" panose="02040503050406030204" pitchFamily="18" charset="0"/>
                                      </a:rPr>
                                      <m:t>𝒂</m:t>
                                    </m:r>
                                  </m:e>
                                  <m:sub>
                                    <m:r>
                                      <a:rPr lang="en-US" altLang="zh-CN" sz="1800" smtClean="0">
                                        <a:latin typeface="Cambria Math" panose="02040503050406030204" pitchFamily="18" charset="0"/>
                                      </a:rPr>
                                      <m:t>𝟐</m:t>
                                    </m:r>
                                  </m:sub>
                                </m:sSub>
                              </m:oMath>
                            </m:oMathPara>
                          </a14:m>
                          <a:endParaRPr lang="zh-CN" altLang="en-US" sz="18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smtClean="0">
                                    <a:latin typeface="Cambria Math" panose="02040503050406030204" pitchFamily="18" charset="0"/>
                                  </a:rPr>
                                  <m:t>⋯</m:t>
                                </m:r>
                              </m:oMath>
                            </m:oMathPara>
                          </a14:m>
                          <a:endParaRPr lang="zh-CN" altLang="en-US" sz="18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smtClean="0">
                                        <a:latin typeface="Cambria Math" panose="02040503050406030204" pitchFamily="18" charset="0"/>
                                      </a:rPr>
                                      <m:t>𝒂</m:t>
                                    </m:r>
                                  </m:e>
                                  <m:sub>
                                    <m:r>
                                      <a:rPr lang="en-US" altLang="zh-CN" sz="1800" smtClean="0">
                                        <a:latin typeface="Cambria Math" panose="02040503050406030204" pitchFamily="18" charset="0"/>
                                      </a:rPr>
                                      <m:t>𝒎</m:t>
                                    </m:r>
                                  </m:sub>
                                </m:sSub>
                              </m:oMath>
                            </m:oMathPara>
                          </a14:m>
                          <a:endParaRPr lang="zh-CN" altLang="en-US" sz="1800" dirty="0">
                            <a:solidFill>
                              <a:schemeClr val="tx1"/>
                            </a:solidFill>
                          </a:endParaRPr>
                        </a:p>
                      </a:txBody>
                      <a:tcPr/>
                    </a:tc>
                  </a:tr>
                  <a:tr h="483644">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smtClean="0">
                                        <a:latin typeface="Cambria Math" panose="02040503050406030204" pitchFamily="18" charset="0"/>
                                      </a:rPr>
                                      <m:t>𝒔</m:t>
                                    </m:r>
                                  </m:e>
                                  <m:sub>
                                    <m:r>
                                      <a:rPr lang="en-US" altLang="zh-CN" sz="1800" smtClean="0">
                                        <a:latin typeface="Cambria Math" panose="02040503050406030204" pitchFamily="18" charset="0"/>
                                      </a:rPr>
                                      <m:t>𝟏</m:t>
                                    </m:r>
                                  </m:sub>
                                </m:sSub>
                              </m:oMath>
                            </m:oMathPara>
                          </a14:m>
                          <a:endParaRPr lang="zh-CN" altLang="en-US" sz="1800" dirty="0">
                            <a:solidFill>
                              <a:schemeClr val="tx1"/>
                            </a:solidFill>
                          </a:endParaRPr>
                        </a:p>
                      </a:txBody>
                      <a:tcPr/>
                    </a:tc>
                    <a:tc>
                      <a:txBody>
                        <a:bodyPr/>
                        <a:lstStyle/>
                        <a:p>
                          <a:endParaRPr lang="zh-CN" altLang="en-US" sz="1800" dirty="0">
                            <a:solidFill>
                              <a:schemeClr val="tx1"/>
                            </a:solidFill>
                          </a:endParaRPr>
                        </a:p>
                      </a:txBody>
                      <a:tcPr/>
                    </a:tc>
                    <a:tc>
                      <a:txBody>
                        <a:bodyPr/>
                        <a:lstStyle/>
                        <a:p>
                          <a:endParaRPr lang="zh-CN" altLang="en-US" sz="1800" dirty="0">
                            <a:solidFill>
                              <a:schemeClr val="tx1"/>
                            </a:solidFill>
                          </a:endParaRPr>
                        </a:p>
                      </a:txBody>
                      <a:tcPr/>
                    </a:tc>
                    <a:tc>
                      <a:txBody>
                        <a:bodyPr/>
                        <a:lstStyle/>
                        <a:p>
                          <a:endParaRPr lang="zh-CN" altLang="en-US" sz="1800" dirty="0">
                            <a:solidFill>
                              <a:schemeClr val="tx1"/>
                            </a:solidFill>
                          </a:endParaRPr>
                        </a:p>
                      </a:txBody>
                      <a:tcPr/>
                    </a:tc>
                    <a:tc>
                      <a:txBody>
                        <a:bodyPr/>
                        <a:lstStyle/>
                        <a:p>
                          <a:endParaRPr lang="zh-CN" altLang="en-US" sz="1800" dirty="0">
                            <a:solidFill>
                              <a:schemeClr val="tx1"/>
                            </a:solidFill>
                          </a:endParaRPr>
                        </a:p>
                      </a:txBody>
                      <a:tcPr/>
                    </a:tc>
                  </a:tr>
                  <a:tr h="483644">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smtClean="0">
                                        <a:latin typeface="Cambria Math" panose="02040503050406030204" pitchFamily="18" charset="0"/>
                                      </a:rPr>
                                      <m:t>𝒔</m:t>
                                    </m:r>
                                  </m:e>
                                  <m:sub>
                                    <m:r>
                                      <a:rPr lang="en-US" altLang="zh-CN" sz="1800" smtClean="0">
                                        <a:latin typeface="Cambria Math" panose="02040503050406030204" pitchFamily="18" charset="0"/>
                                      </a:rPr>
                                      <m:t>𝟐</m:t>
                                    </m:r>
                                  </m:sub>
                                </m:sSub>
                              </m:oMath>
                            </m:oMathPara>
                          </a14:m>
                          <a:endParaRPr lang="zh-CN" altLang="en-US" sz="1800" dirty="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r>
                  <a:tr h="483644">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smtClean="0">
                                        <a:latin typeface="Cambria Math" panose="02040503050406030204" pitchFamily="18" charset="0"/>
                                      </a:rPr>
                                      <m:t>𝒔</m:t>
                                    </m:r>
                                  </m:e>
                                  <m:sub>
                                    <m:r>
                                      <a:rPr lang="en-US" altLang="zh-CN" sz="1800" smtClean="0">
                                        <a:latin typeface="Cambria Math" panose="02040503050406030204" pitchFamily="18" charset="0"/>
                                      </a:rPr>
                                      <m:t>𝟑</m:t>
                                    </m:r>
                                  </m:sub>
                                </m:sSub>
                              </m:oMath>
                            </m:oMathPara>
                          </a14:m>
                          <a:endParaRPr lang="zh-CN" altLang="en-US" sz="1800" dirty="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r>
                  <a:tr h="483644">
                    <a:tc>
                      <a:txBody>
                        <a:bodyPr/>
                        <a:lstStyle/>
                        <a:p>
                          <a:pPr/>
                          <a14:m>
                            <m:oMathPara xmlns:m="http://schemas.openxmlformats.org/officeDocument/2006/math">
                              <m:oMathParaPr>
                                <m:jc m:val="centerGroup"/>
                              </m:oMathParaPr>
                              <m:oMath xmlns:m="http://schemas.openxmlformats.org/officeDocument/2006/math">
                                <m:r>
                                  <a:rPr lang="en-US" altLang="zh-CN" sz="1800" smtClean="0">
                                    <a:latin typeface="Cambria Math" panose="02040503050406030204" pitchFamily="18" charset="0"/>
                                  </a:rPr>
                                  <m:t>⋮</m:t>
                                </m:r>
                              </m:oMath>
                            </m:oMathPara>
                          </a14:m>
                          <a:endParaRPr lang="zh-CN" altLang="en-US" sz="1800" dirty="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r>
                  <a:tr h="483644">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smtClean="0">
                                        <a:latin typeface="Cambria Math" panose="02040503050406030204" pitchFamily="18" charset="0"/>
                                      </a:rPr>
                                      <m:t>𝒔</m:t>
                                    </m:r>
                                  </m:e>
                                  <m:sub>
                                    <m:r>
                                      <a:rPr lang="en-US" altLang="zh-CN" sz="1800" smtClean="0">
                                        <a:latin typeface="Cambria Math" panose="02040503050406030204" pitchFamily="18" charset="0"/>
                                      </a:rPr>
                                      <m:t>𝒏</m:t>
                                    </m:r>
                                  </m:sub>
                                </m:sSub>
                              </m:oMath>
                            </m:oMathPara>
                          </a14:m>
                          <a:endParaRPr lang="zh-CN" altLang="en-US" sz="1800" dirty="0">
                            <a:solidFill>
                              <a:schemeClr val="tx1"/>
                            </a:solidFill>
                          </a:endParaRPr>
                        </a:p>
                      </a:txBody>
                      <a:tcPr/>
                    </a:tc>
                    <a:tc>
                      <a:txBody>
                        <a:bodyPr/>
                        <a:lstStyle/>
                        <a:p>
                          <a:endParaRPr lang="zh-CN" altLang="en-US" sz="1800" dirty="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dirty="0">
                            <a:solidFill>
                              <a:schemeClr val="tx1"/>
                            </a:solidFill>
                          </a:endParaRPr>
                        </a:p>
                      </a:txBody>
                      <a:tcPr/>
                    </a:tc>
                    <a:tc>
                      <a:txBody>
                        <a:bodyPr/>
                        <a:lstStyle/>
                        <a:p>
                          <a:endParaRPr lang="zh-CN" altLang="en-US" sz="1800" dirty="0">
                            <a:solidFill>
                              <a:schemeClr val="tx1"/>
                            </a:solidFill>
                          </a:endParaRPr>
                        </a:p>
                      </a:txBody>
                      <a:tcPr/>
                    </a:tc>
                  </a:tr>
                </a:tbl>
              </a:graphicData>
            </a:graphic>
          </p:graphicFrame>
        </mc:Choice>
        <mc:Fallback xmlns="">
          <p:graphicFrame>
            <p:nvGraphicFramePr>
              <p:cNvPr id="8" name="表格 7"/>
              <p:cNvGraphicFramePr>
                <a:graphicFrameLocks noGrp="1"/>
              </p:cNvGraphicFramePr>
              <p:nvPr>
                <p:custDataLst>
                  <p:tags r:id="rId5"/>
                </p:custDataLst>
              </p:nvPr>
            </p:nvGraphicFramePr>
            <p:xfrm>
              <a:off x="8980024" y="2316174"/>
              <a:ext cx="2873805" cy="2901864"/>
            </p:xfrm>
            <a:graphic>
              <a:graphicData uri="http://schemas.openxmlformats.org/drawingml/2006/table">
                <a:tbl>
                  <a:tblPr>
                    <a:tableStyleId>{BC89EF96-8CEA-46FF-86C4-4CE0E7609802}</a:tableStyleId>
                  </a:tblPr>
                  <a:tblGrid>
                    <a:gridCol w="762499"/>
                    <a:gridCol w="527654"/>
                    <a:gridCol w="544642"/>
                    <a:gridCol w="494368"/>
                    <a:gridCol w="544642"/>
                  </a:tblGrid>
                  <a:tr h="483870">
                    <a:tc>
                      <a:txBody>
                        <a:bodyPr/>
                        <a:lstStyle/>
                        <a:p>
                          <a:endParaRPr lang="zh-CN"/>
                        </a:p>
                      </a:txBody>
                      <a:tcPr>
                        <a:blipFill>
                          <a:blip r:embed="rId6"/>
                        </a:blipFill>
                      </a:tcPr>
                    </a:tc>
                    <a:tc>
                      <a:txBody>
                        <a:bodyPr/>
                        <a:lstStyle/>
                        <a:p>
                          <a:endParaRPr lang="zh-CN"/>
                        </a:p>
                      </a:txBody>
                      <a:tcPr>
                        <a:blipFill>
                          <a:blip r:embed="rId6"/>
                        </a:blipFill>
                      </a:tcPr>
                    </a:tc>
                    <a:tc>
                      <a:txBody>
                        <a:bodyPr/>
                        <a:lstStyle/>
                        <a:p>
                          <a:endParaRPr lang="zh-CN"/>
                        </a:p>
                      </a:txBody>
                      <a:tcPr>
                        <a:blipFill>
                          <a:blip r:embed="rId6"/>
                        </a:blipFill>
                      </a:tcPr>
                    </a:tc>
                    <a:tc>
                      <a:txBody>
                        <a:bodyPr/>
                        <a:lstStyle/>
                        <a:p>
                          <a:endParaRPr lang="zh-CN"/>
                        </a:p>
                      </a:txBody>
                      <a:tcPr>
                        <a:blipFill>
                          <a:blip r:embed="rId6"/>
                        </a:blipFill>
                      </a:tcPr>
                    </a:tc>
                    <a:tc>
                      <a:txBody>
                        <a:bodyPr/>
                        <a:lstStyle/>
                        <a:p>
                          <a:endParaRPr lang="zh-CN"/>
                        </a:p>
                      </a:txBody>
                      <a:tcPr>
                        <a:blipFill>
                          <a:blip r:embed="rId6"/>
                        </a:blipFill>
                      </a:tcPr>
                    </a:tc>
                  </a:tr>
                  <a:tr h="483235">
                    <a:tc>
                      <a:txBody>
                        <a:bodyPr/>
                        <a:lstStyle/>
                        <a:p>
                          <a:endParaRPr lang="zh-CN"/>
                        </a:p>
                      </a:txBody>
                      <a:tcPr>
                        <a:blipFill>
                          <a:blip r:embed="rId6"/>
                        </a:blipFill>
                      </a:tcPr>
                    </a:tc>
                    <a:tc>
                      <a:txBody>
                        <a:bodyPr/>
                        <a:lstStyle/>
                        <a:p>
                          <a:endParaRPr lang="zh-CN" altLang="en-US" sz="1800" dirty="0">
                            <a:solidFill>
                              <a:schemeClr val="tx1"/>
                            </a:solidFill>
                          </a:endParaRPr>
                        </a:p>
                      </a:txBody>
                      <a:tcPr/>
                    </a:tc>
                    <a:tc>
                      <a:txBody>
                        <a:bodyPr/>
                        <a:lstStyle/>
                        <a:p>
                          <a:endParaRPr lang="zh-CN" altLang="en-US" sz="1800" dirty="0">
                            <a:solidFill>
                              <a:schemeClr val="tx1"/>
                            </a:solidFill>
                          </a:endParaRPr>
                        </a:p>
                      </a:txBody>
                      <a:tcPr/>
                    </a:tc>
                    <a:tc>
                      <a:txBody>
                        <a:bodyPr/>
                        <a:lstStyle/>
                        <a:p>
                          <a:endParaRPr lang="zh-CN" altLang="en-US" sz="1800" dirty="0">
                            <a:solidFill>
                              <a:schemeClr val="tx1"/>
                            </a:solidFill>
                          </a:endParaRPr>
                        </a:p>
                      </a:txBody>
                      <a:tcPr/>
                    </a:tc>
                    <a:tc>
                      <a:txBody>
                        <a:bodyPr/>
                        <a:lstStyle/>
                        <a:p>
                          <a:endParaRPr lang="zh-CN" altLang="en-US" sz="1800" dirty="0">
                            <a:solidFill>
                              <a:schemeClr val="tx1"/>
                            </a:solidFill>
                          </a:endParaRPr>
                        </a:p>
                      </a:txBody>
                      <a:tcPr/>
                    </a:tc>
                  </a:tr>
                  <a:tr h="483870">
                    <a:tc>
                      <a:txBody>
                        <a:bodyPr/>
                        <a:lstStyle/>
                        <a:p>
                          <a:endParaRPr lang="zh-CN"/>
                        </a:p>
                      </a:txBody>
                      <a:tcPr>
                        <a:blipFill>
                          <a:blip r:embed="rId6"/>
                        </a:blipFill>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r>
                  <a:tr h="483870">
                    <a:tc>
                      <a:txBody>
                        <a:bodyPr/>
                        <a:lstStyle/>
                        <a:p>
                          <a:endParaRPr lang="zh-CN"/>
                        </a:p>
                      </a:txBody>
                      <a:tcPr>
                        <a:blipFill>
                          <a:blip r:embed="rId6"/>
                        </a:blipFill>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r>
                  <a:tr h="483235">
                    <a:tc>
                      <a:txBody>
                        <a:bodyPr/>
                        <a:lstStyle/>
                        <a:p>
                          <a:endParaRPr lang="zh-CN"/>
                        </a:p>
                      </a:txBody>
                      <a:tcPr>
                        <a:blipFill>
                          <a:blip r:embed="rId6"/>
                        </a:blipFill>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a:solidFill>
                              <a:schemeClr val="tx1"/>
                            </a:solidFill>
                          </a:endParaRPr>
                        </a:p>
                      </a:txBody>
                      <a:tcPr/>
                    </a:tc>
                  </a:tr>
                  <a:tr h="483870">
                    <a:tc>
                      <a:txBody>
                        <a:bodyPr/>
                        <a:lstStyle/>
                        <a:p>
                          <a:endParaRPr lang="zh-CN"/>
                        </a:p>
                      </a:txBody>
                      <a:tcPr>
                        <a:blipFill>
                          <a:blip r:embed="rId6"/>
                        </a:blipFill>
                      </a:tcPr>
                    </a:tc>
                    <a:tc>
                      <a:txBody>
                        <a:bodyPr/>
                        <a:lstStyle/>
                        <a:p>
                          <a:endParaRPr lang="zh-CN" altLang="en-US" sz="1800" dirty="0">
                            <a:solidFill>
                              <a:schemeClr val="tx1"/>
                            </a:solidFill>
                          </a:endParaRPr>
                        </a:p>
                      </a:txBody>
                      <a:tcPr/>
                    </a:tc>
                    <a:tc>
                      <a:txBody>
                        <a:bodyPr/>
                        <a:lstStyle/>
                        <a:p>
                          <a:endParaRPr lang="zh-CN" altLang="en-US" sz="1800">
                            <a:solidFill>
                              <a:schemeClr val="tx1"/>
                            </a:solidFill>
                          </a:endParaRPr>
                        </a:p>
                      </a:txBody>
                      <a:tcPr/>
                    </a:tc>
                    <a:tc>
                      <a:txBody>
                        <a:bodyPr/>
                        <a:lstStyle/>
                        <a:p>
                          <a:endParaRPr lang="zh-CN" altLang="en-US" sz="1800" dirty="0">
                            <a:solidFill>
                              <a:schemeClr val="tx1"/>
                            </a:solidFill>
                          </a:endParaRPr>
                        </a:p>
                      </a:txBody>
                      <a:tcPr/>
                    </a:tc>
                    <a:tc>
                      <a:txBody>
                        <a:bodyPr/>
                        <a:lstStyle/>
                        <a:p>
                          <a:endParaRPr lang="zh-CN" altLang="en-US" sz="1800" dirty="0">
                            <a:solidFill>
                              <a:schemeClr val="tx1"/>
                            </a:solidFill>
                          </a:endParaRPr>
                        </a:p>
                      </a:txBody>
                      <a:tcPr/>
                    </a:tc>
                  </a:tr>
                </a:tbl>
              </a:graphicData>
            </a:graphic>
          </p:graphicFrame>
        </mc:Fallback>
      </mc:AlternateContent>
      <p:sp>
        <p:nvSpPr>
          <p:cNvPr id="3" name="灯片编号占位符 2"/>
          <p:cNvSpPr>
            <a:spLocks noGrp="1"/>
          </p:cNvSpPr>
          <p:nvPr>
            <p:ph type="sldNum" sz="quarter" idx="12"/>
          </p:nvPr>
        </p:nvSpPr>
        <p:spPr>
          <a:xfrm>
            <a:off x="8370570" y="6356350"/>
            <a:ext cx="2743200" cy="365125"/>
          </a:xfrm>
        </p:spPr>
        <p:txBody>
          <a:bodyPr/>
          <a:lstStyle/>
          <a:p>
            <a:fld id="{409A9A43-33EB-433F-8DDA-D75E78E778A3}" type="slidenum">
              <a:rPr lang="zh-CN" altLang="zh-CN" smtClean="0">
                <a:solidFill>
                  <a:prstClr val="black">
                    <a:tint val="75000"/>
                  </a:prstClr>
                </a:solidFill>
              </a:rPr>
              <a:t>30</a:t>
            </a:fld>
            <a:endParaRPr lang="zh-CN" altLang="zh-CN">
              <a:solidFill>
                <a:prstClr val="black">
                  <a:tint val="75000"/>
                </a:prst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6055" y="291465"/>
            <a:ext cx="10515600" cy="901065"/>
          </a:xfrm>
        </p:spPr>
        <p:txBody>
          <a:bodyPr>
            <a:normAutofit/>
          </a:bodyPr>
          <a:lstStyle/>
          <a:p>
            <a:r>
              <a:rPr lang="en-US" altLang="zh-CN" dirty="0"/>
              <a:t>Q-Learning</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500791" y="1380509"/>
                <a:ext cx="10047417" cy="448161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200000"/>
                  </a:lnSpc>
                  <a:buClr>
                    <a:srgbClr val="FF0000"/>
                  </a:buClr>
                  <a:buFont typeface="Wingdings" panose="05000000000000000000" pitchFamily="2" charset="2"/>
                  <a:buChar char="n"/>
                </a:pPr>
                <a:r>
                  <a:rPr lang="en-US" altLang="zh-CN" sz="2400" dirty="0">
                    <a:solidFill>
                      <a:srgbClr val="FF0000"/>
                    </a:solidFill>
                    <a:latin typeface="Times New Roman" panose="02020603050405020304" pitchFamily="18" charset="0"/>
                    <a:cs typeface="Times New Roman" panose="02020603050405020304" pitchFamily="18" charset="0"/>
                  </a:rPr>
                  <a:t>Bellman equation :</a:t>
                </a:r>
              </a:p>
              <a:p>
                <a:pPr lvl="2">
                  <a:lnSpc>
                    <a:spcPct val="200000"/>
                  </a:lnSpc>
                  <a:buClr>
                    <a:srgbClr val="FF0000"/>
                  </a:buClr>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pitchFamily="18" charset="0"/>
                        </a:rPr>
                        <m:t>𝑄</m:t>
                      </m:r>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𝑠</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e>
                      </m:d>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𝑎</m:t>
                      </m:r>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𝑡</m:t>
                      </m:r>
                      <m:r>
                        <a:rPr lang="en-US" altLang="zh-CN" sz="2400">
                          <a:solidFill>
                            <a:schemeClr val="tx1"/>
                          </a:solidFill>
                          <a:latin typeface="Cambria Math" panose="02040503050406030204" pitchFamily="18" charset="0"/>
                        </a:rPr>
                        <m:t>))=</m:t>
                      </m:r>
                      <m:r>
                        <m:rPr>
                          <m:sty m:val="p"/>
                        </m:rPr>
                        <a:rPr lang="en-US" altLang="zh-CN" sz="2400" i="0">
                          <a:solidFill>
                            <a:schemeClr val="tx1"/>
                          </a:solidFill>
                          <a:latin typeface="Cambria Math" panose="02040503050406030204" pitchFamily="18" charset="0"/>
                        </a:rPr>
                        <m:t>max</m:t>
                      </m:r>
                      <m:r>
                        <a:rPr lang="en-US" altLang="zh-CN" sz="2400">
                          <a:solidFill>
                            <a:schemeClr val="tx1"/>
                          </a:solidFill>
                          <a:latin typeface="Cambria Math" panose="02040503050406030204" pitchFamily="18" charset="0"/>
                        </a:rPr>
                        <m:t>𝑅</m:t>
                      </m:r>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𝑡</m:t>
                      </m:r>
                      <m:r>
                        <a:rPr lang="en-US" altLang="zh-CN" sz="2400">
                          <a:solidFill>
                            <a:schemeClr val="tx1"/>
                          </a:solidFill>
                          <a:latin typeface="Cambria Math" panose="02040503050406030204" pitchFamily="18" charset="0"/>
                        </a:rPr>
                        <m:t>+1)</m:t>
                      </m:r>
                    </m:oMath>
                  </m:oMathPara>
                </a14:m>
                <a:endParaRPr lang="en-US" altLang="zh-CN" sz="2400" dirty="0">
                  <a:solidFill>
                    <a:schemeClr val="tx1"/>
                  </a:solidFill>
                  <a:latin typeface="Times New Roman" panose="02020603050405020304" pitchFamily="18" charset="0"/>
                  <a:cs typeface="Times New Roman" panose="02020603050405020304" pitchFamily="18" charset="0"/>
                </a:endParaRPr>
              </a:p>
              <a:p>
                <a:pPr lvl="2">
                  <a:lnSpc>
                    <a:spcPct val="200000"/>
                  </a:lnSpc>
                  <a:buClr>
                    <a:srgbClr val="FF0000"/>
                  </a:buClr>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pitchFamily="18" charset="0"/>
                        </a:rPr>
                        <m:t>𝑄</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𝑠</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e>
                          </m:d>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𝑎</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e>
                          </m:d>
                        </m:e>
                      </m:d>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𝑟</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r>
                            <a:rPr lang="en-US" altLang="zh-CN" sz="2400">
                              <a:solidFill>
                                <a:schemeClr val="tx1"/>
                              </a:solidFill>
                              <a:latin typeface="Cambria Math" panose="02040503050406030204" pitchFamily="18" charset="0"/>
                            </a:rPr>
                            <m:t>+1</m:t>
                          </m:r>
                        </m:e>
                      </m:d>
                      <m:r>
                        <a:rPr lang="en-US" altLang="zh-CN"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𝛾</m:t>
                      </m:r>
                      <m:r>
                        <m:rPr>
                          <m:sty m:val="p"/>
                        </m:rPr>
                        <a:rPr lang="en-US" altLang="zh-CN" sz="2400" i="0">
                          <a:solidFill>
                            <a:schemeClr val="tx1"/>
                          </a:solidFill>
                          <a:latin typeface="Cambria Math" panose="02040503050406030204" pitchFamily="18" charset="0"/>
                        </a:rPr>
                        <m:t>max</m:t>
                      </m:r>
                      <m:r>
                        <a:rPr lang="en-US" altLang="zh-CN" sz="2400">
                          <a:solidFill>
                            <a:schemeClr val="tx1"/>
                          </a:solidFill>
                          <a:latin typeface="Cambria Math" panose="02040503050406030204" pitchFamily="18" charset="0"/>
                        </a:rPr>
                        <m:t>𝑅</m:t>
                      </m:r>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𝑡</m:t>
                      </m:r>
                      <m:r>
                        <a:rPr lang="en-US" altLang="zh-CN" sz="2400">
                          <a:solidFill>
                            <a:schemeClr val="tx1"/>
                          </a:solidFill>
                          <a:latin typeface="Cambria Math" panose="02040503050406030204" pitchFamily="18" charset="0"/>
                        </a:rPr>
                        <m:t>+2)</m:t>
                      </m:r>
                    </m:oMath>
                  </m:oMathPara>
                </a14:m>
                <a:endParaRPr lang="en-US" altLang="zh-CN" sz="2400" dirty="0">
                  <a:solidFill>
                    <a:schemeClr val="tx1"/>
                  </a:solidFill>
                  <a:latin typeface="Times New Roman" panose="02020603050405020304" pitchFamily="18" charset="0"/>
                  <a:cs typeface="Times New Roman" panose="02020603050405020304" pitchFamily="18" charset="0"/>
                </a:endParaRPr>
              </a:p>
              <a:p>
                <a:pPr lvl="2">
                  <a:lnSpc>
                    <a:spcPct val="200000"/>
                  </a:lnSpc>
                  <a:buClr>
                    <a:srgbClr val="FF0000"/>
                  </a:buClr>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pitchFamily="18" charset="0"/>
                        </a:rPr>
                        <m:t>𝑄</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𝑠</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e>
                          </m:d>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𝑎</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e>
                          </m:d>
                        </m:e>
                      </m:d>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𝑟</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r>
                            <a:rPr lang="en-US" altLang="zh-CN" sz="2400">
                              <a:solidFill>
                                <a:schemeClr val="tx1"/>
                              </a:solidFill>
                              <a:latin typeface="Cambria Math" panose="02040503050406030204" pitchFamily="18" charset="0"/>
                            </a:rPr>
                            <m:t>+1</m:t>
                          </m:r>
                        </m:e>
                      </m:d>
                      <m:r>
                        <a:rPr lang="en-US" altLang="zh-CN"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𝛾</m:t>
                      </m:r>
                      <m:func>
                        <m:funcPr>
                          <m:ctrlPr>
                            <a:rPr lang="en-US" altLang="zh-CN" sz="2400" b="0" i="1" smtClean="0">
                              <a:solidFill>
                                <a:schemeClr val="tx1"/>
                              </a:solidFill>
                              <a:latin typeface="Cambria Math"/>
                            </a:rPr>
                          </m:ctrlPr>
                        </m:funcPr>
                        <m:fName>
                          <m:limLow>
                            <m:limLowPr>
                              <m:ctrlPr>
                                <a:rPr lang="en-US" altLang="zh-CN" sz="2400" b="0" i="1" smtClean="0">
                                  <a:solidFill>
                                    <a:schemeClr val="tx1"/>
                                  </a:solidFill>
                                  <a:latin typeface="Cambria Math"/>
                                </a:rPr>
                              </m:ctrlPr>
                            </m:limLowPr>
                            <m:e>
                              <m:r>
                                <m:rPr>
                                  <m:sty m:val="p"/>
                                </m:rPr>
                                <a:rPr lang="en-US" altLang="zh-CN" sz="2400" b="0" i="0" smtClean="0">
                                  <a:solidFill>
                                    <a:schemeClr val="tx1"/>
                                  </a:solidFill>
                                  <a:latin typeface="Cambria Math" panose="02040503050406030204" pitchFamily="18" charset="0"/>
                                </a:rPr>
                                <m:t>max</m:t>
                              </m:r>
                            </m:e>
                            <m:lim>
                              <m:r>
                                <a:rPr lang="en-US" altLang="zh-CN" sz="2400">
                                  <a:solidFill>
                                    <a:schemeClr val="tx1"/>
                                  </a:solidFill>
                                  <a:latin typeface="Cambria Math" panose="02040503050406030204" pitchFamily="18" charset="0"/>
                                </a:rPr>
                                <m:t>𝑎</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r>
                                    <a:rPr lang="en-US" altLang="zh-CN" sz="2400">
                                      <a:solidFill>
                                        <a:schemeClr val="tx1"/>
                                      </a:solidFill>
                                      <a:latin typeface="Cambria Math" panose="02040503050406030204" pitchFamily="18" charset="0"/>
                                    </a:rPr>
                                    <m:t>+1</m:t>
                                  </m:r>
                                </m:e>
                              </m:d>
                            </m:lim>
                          </m:limLow>
                        </m:fName>
                        <m:e>
                          <m:r>
                            <a:rPr lang="en-US" altLang="zh-CN" sz="2400">
                              <a:solidFill>
                                <a:schemeClr val="tx1"/>
                              </a:solidFill>
                              <a:latin typeface="Cambria Math" panose="02040503050406030204" pitchFamily="18" charset="0"/>
                            </a:rPr>
                            <m:t>𝑄</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𝑠</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r>
                                    <a:rPr lang="en-US" altLang="zh-CN" sz="2400">
                                      <a:solidFill>
                                        <a:schemeClr val="tx1"/>
                                      </a:solidFill>
                                      <a:latin typeface="Cambria Math" panose="02040503050406030204" pitchFamily="18" charset="0"/>
                                    </a:rPr>
                                    <m:t>+1</m:t>
                                  </m:r>
                                </m:e>
                              </m:d>
                              <m:r>
                                <a:rPr lang="en-US" altLang="zh-CN" sz="2400">
                                  <a:solidFill>
                                    <a:schemeClr val="tx1"/>
                                  </a:solidFill>
                                  <a:latin typeface="Cambria Math" panose="02040503050406030204" pitchFamily="18" charset="0"/>
                                </a:rPr>
                                <m:t>,</m:t>
                              </m:r>
                              <m:r>
                                <a:rPr lang="en-US" altLang="zh-CN" sz="2400" smtClean="0">
                                  <a:solidFill>
                                    <a:schemeClr val="tx1"/>
                                  </a:solidFill>
                                  <a:latin typeface="Cambria Math" panose="02040503050406030204" pitchFamily="18" charset="0"/>
                                </a:rPr>
                                <m:t>𝑎</m:t>
                              </m:r>
                              <m:d>
                                <m:dPr>
                                  <m:ctrlPr>
                                    <a:rPr lang="en-US" altLang="zh-CN" sz="2400" i="1">
                                      <a:solidFill>
                                        <a:schemeClr val="tx1"/>
                                      </a:solidFill>
                                      <a:latin typeface="Cambria Math"/>
                                    </a:rPr>
                                  </m:ctrlPr>
                                </m:dPr>
                                <m:e>
                                  <m:r>
                                    <a:rPr lang="en-US" altLang="zh-CN" sz="2400">
                                      <a:solidFill>
                                        <a:schemeClr val="tx1"/>
                                      </a:solidFill>
                                      <a:latin typeface="Cambria Math" panose="02040503050406030204" pitchFamily="18" charset="0"/>
                                    </a:rPr>
                                    <m:t>𝑡</m:t>
                                  </m:r>
                                  <m:r>
                                    <a:rPr lang="en-US" altLang="zh-CN" sz="2400">
                                      <a:solidFill>
                                        <a:schemeClr val="tx1"/>
                                      </a:solidFill>
                                      <a:latin typeface="Cambria Math" panose="02040503050406030204" pitchFamily="18" charset="0"/>
                                    </a:rPr>
                                    <m:t>+1</m:t>
                                  </m:r>
                                </m:e>
                              </m:d>
                            </m:e>
                          </m:d>
                        </m:e>
                      </m:func>
                    </m:oMath>
                  </m:oMathPara>
                </a14:m>
                <a:endParaRPr lang="en-US" altLang="zh-CN" sz="2400" dirty="0">
                  <a:solidFill>
                    <a:schemeClr val="tx1"/>
                  </a:solidFill>
                  <a:latin typeface="Times New Roman" panose="02020603050405020304" pitchFamily="18" charset="0"/>
                  <a:cs typeface="Times New Roman" panose="02020603050405020304" pitchFamily="18" charset="0"/>
                </a:endParaRPr>
              </a:p>
              <a:p>
                <a:pPr lvl="2">
                  <a:lnSpc>
                    <a:spcPct val="200000"/>
                  </a:lnSpc>
                  <a:buClr>
                    <a:srgbClr val="FF0000"/>
                  </a:buClr>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pitchFamily="18" charset="0"/>
                        </a:rPr>
                        <m:t>𝑄</m:t>
                      </m:r>
                      <m:d>
                        <m:dPr>
                          <m:ctrlPr>
                            <a:rPr lang="en-US" altLang="zh-CN" sz="2400" i="1">
                              <a:solidFill>
                                <a:schemeClr val="tx1"/>
                              </a:solidFill>
                              <a:latin typeface="Cambria Math"/>
                            </a:rPr>
                          </m:ctrlPr>
                        </m:dPr>
                        <m:e>
                          <m:r>
                            <m:rPr>
                              <m:sty m:val="p"/>
                            </m:rPr>
                            <a:rPr lang="en-US" altLang="zh-CN" sz="2400">
                              <a:solidFill>
                                <a:schemeClr val="tx1"/>
                              </a:solidFill>
                              <a:latin typeface="Cambria Math" panose="02040503050406030204" pitchFamily="18" charset="0"/>
                            </a:rPr>
                            <m:t>s</m:t>
                          </m:r>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𝑎</m:t>
                          </m:r>
                        </m:e>
                      </m:d>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𝑟</m:t>
                      </m:r>
                      <m:r>
                        <a:rPr lang="en-US" altLang="zh-CN"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𝛾</m:t>
                      </m:r>
                      <m:func>
                        <m:funcPr>
                          <m:ctrlPr>
                            <a:rPr lang="en-US" altLang="zh-CN" sz="2400" b="0" i="1" smtClean="0">
                              <a:solidFill>
                                <a:schemeClr val="tx1"/>
                              </a:solidFill>
                              <a:latin typeface="Cambria Math"/>
                            </a:rPr>
                          </m:ctrlPr>
                        </m:funcPr>
                        <m:fName>
                          <m:limLow>
                            <m:limLowPr>
                              <m:ctrlPr>
                                <a:rPr lang="en-US" altLang="zh-CN" sz="2400" b="0" i="1" smtClean="0">
                                  <a:solidFill>
                                    <a:schemeClr val="tx1"/>
                                  </a:solidFill>
                                  <a:latin typeface="Cambria Math"/>
                                </a:rPr>
                              </m:ctrlPr>
                            </m:limLowPr>
                            <m:e>
                              <m:r>
                                <m:rPr>
                                  <m:sty m:val="p"/>
                                </m:rPr>
                                <a:rPr lang="en-US" altLang="zh-CN" sz="2400" b="0" i="0" smtClean="0">
                                  <a:solidFill>
                                    <a:schemeClr val="tx1"/>
                                  </a:solidFill>
                                  <a:latin typeface="Cambria Math" panose="02040503050406030204" pitchFamily="18" charset="0"/>
                                </a:rPr>
                                <m:t>max</m:t>
                              </m:r>
                            </m:e>
                            <m:lim>
                              <m:sSup>
                                <m:sSupPr>
                                  <m:ctrlPr>
                                    <a:rPr lang="en-US" altLang="zh-CN" sz="2400" b="0" i="1" smtClean="0">
                                      <a:solidFill>
                                        <a:schemeClr val="tx1"/>
                                      </a:solidFill>
                                      <a:latin typeface="Cambria Math"/>
                                    </a:rPr>
                                  </m:ctrlPr>
                                </m:sSupPr>
                                <m:e>
                                  <m:r>
                                    <a:rPr lang="en-US" altLang="zh-CN" sz="2400" b="0" i="1" smtClean="0">
                                      <a:solidFill>
                                        <a:schemeClr val="tx1"/>
                                      </a:solidFill>
                                      <a:latin typeface="Cambria Math" panose="02040503050406030204" pitchFamily="18" charset="0"/>
                                    </a:rPr>
                                    <m:t>𝑎</m:t>
                                  </m:r>
                                </m:e>
                                <m:sup>
                                  <m:r>
                                    <a:rPr lang="en-US" altLang="zh-CN" sz="2400" b="0" i="1" smtClean="0">
                                      <a:solidFill>
                                        <a:schemeClr val="tx1"/>
                                      </a:solidFill>
                                      <a:latin typeface="Cambria Math" panose="02040503050406030204" pitchFamily="18" charset="0"/>
                                    </a:rPr>
                                    <m:t>′</m:t>
                                  </m:r>
                                </m:sup>
                              </m:sSup>
                            </m:lim>
                          </m:limLow>
                        </m:fName>
                        <m:e>
                          <m:r>
                            <a:rPr lang="en-US" altLang="zh-CN" sz="2400">
                              <a:solidFill>
                                <a:schemeClr val="tx1"/>
                              </a:solidFill>
                              <a:latin typeface="Cambria Math" panose="02040503050406030204" pitchFamily="18" charset="0"/>
                            </a:rPr>
                            <m:t>𝑄</m:t>
                          </m:r>
                          <m:r>
                            <a:rPr lang="en-US" altLang="zh-CN" sz="2400">
                              <a:solidFill>
                                <a:schemeClr val="tx1"/>
                              </a:solidFill>
                              <a:latin typeface="Cambria Math" panose="02040503050406030204" pitchFamily="18" charset="0"/>
                            </a:rPr>
                            <m:t>(</m:t>
                          </m:r>
                          <m:sSup>
                            <m:sSupPr>
                              <m:ctrlPr>
                                <a:rPr lang="en-US" altLang="zh-CN" sz="2400" i="1">
                                  <a:solidFill>
                                    <a:schemeClr val="tx1"/>
                                  </a:solidFill>
                                  <a:latin typeface="Cambria Math"/>
                                </a:rPr>
                              </m:ctrlPr>
                            </m:sSupPr>
                            <m:e>
                              <m:r>
                                <a:rPr lang="en-US" altLang="zh-CN" sz="2400">
                                  <a:solidFill>
                                    <a:schemeClr val="tx1"/>
                                  </a:solidFill>
                                  <a:latin typeface="Cambria Math" panose="02040503050406030204" pitchFamily="18" charset="0"/>
                                </a:rPr>
                                <m:t>𝑠</m:t>
                              </m:r>
                            </m:e>
                            <m:sup>
                              <m:r>
                                <a:rPr lang="en-US" altLang="zh-CN" sz="2400">
                                  <a:solidFill>
                                    <a:schemeClr val="tx1"/>
                                  </a:solidFill>
                                  <a:latin typeface="Cambria Math" panose="02040503050406030204" pitchFamily="18" charset="0"/>
                                </a:rPr>
                                <m:t>′</m:t>
                              </m:r>
                            </m:sup>
                          </m:sSup>
                          <m:r>
                            <a:rPr lang="en-US" altLang="zh-CN" sz="2400">
                              <a:solidFill>
                                <a:schemeClr val="tx1"/>
                              </a:solidFill>
                              <a:latin typeface="Cambria Math" panose="02040503050406030204" pitchFamily="18" charset="0"/>
                            </a:rPr>
                            <m:t>,</m:t>
                          </m:r>
                          <m:sSup>
                            <m:sSupPr>
                              <m:ctrlPr>
                                <a:rPr lang="en-US" altLang="zh-CN" sz="2400" i="1">
                                  <a:solidFill>
                                    <a:schemeClr val="tx1"/>
                                  </a:solidFill>
                                  <a:latin typeface="Cambria Math"/>
                                </a:rPr>
                              </m:ctrlPr>
                            </m:sSupPr>
                            <m:e>
                              <m:r>
                                <a:rPr lang="en-US" altLang="zh-CN" sz="2400">
                                  <a:solidFill>
                                    <a:schemeClr val="tx1"/>
                                  </a:solidFill>
                                  <a:latin typeface="Cambria Math" panose="02040503050406030204" pitchFamily="18" charset="0"/>
                                </a:rPr>
                                <m:t>𝑎</m:t>
                              </m:r>
                            </m:e>
                            <m:sup>
                              <m:r>
                                <a:rPr lang="en-US" altLang="zh-CN" sz="2400">
                                  <a:solidFill>
                                    <a:schemeClr val="tx1"/>
                                  </a:solidFill>
                                  <a:latin typeface="Cambria Math" panose="02040503050406030204" pitchFamily="18" charset="0"/>
                                </a:rPr>
                                <m:t>′</m:t>
                              </m:r>
                            </m:sup>
                          </m:sSup>
                          <m:r>
                            <a:rPr lang="en-US" altLang="zh-CN" sz="2400">
                              <a:solidFill>
                                <a:schemeClr val="tx1"/>
                              </a:solidFill>
                              <a:latin typeface="Cambria Math" panose="02040503050406030204" pitchFamily="18" charset="0"/>
                            </a:rPr>
                            <m:t>)</m:t>
                          </m:r>
                          <m:r>
                            <m:rPr>
                              <m:nor/>
                            </m:rPr>
                            <a:rPr lang="en-US" altLang="zh-CN" sz="2400" dirty="0">
                              <a:solidFill>
                                <a:schemeClr val="tx1"/>
                              </a:solidFill>
                              <a:latin typeface="Times New Roman" panose="02020603050405020304" pitchFamily="18" charset="0"/>
                              <a:cs typeface="Times New Roman" panose="02020603050405020304" pitchFamily="18" charset="0"/>
                            </a:rPr>
                            <m:t> </m:t>
                          </m:r>
                        </m:e>
                      </m:func>
                    </m:oMath>
                  </m:oMathPara>
                </a14:m>
                <a:endParaRPr lang="en-US" altLang="zh-CN"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00791" y="1380509"/>
                <a:ext cx="10047417" cy="4481611"/>
              </a:xfrm>
              <a:prstGeom prst="rect">
                <a:avLst/>
              </a:prstGeom>
              <a:blipFill rotWithShape="1">
                <a:blip r:embed="rId3"/>
                <a:stretch>
                  <a:fillRect l="-4" r="2" b="10"/>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5" name="下箭头 4"/>
          <p:cNvSpPr/>
          <p:nvPr/>
        </p:nvSpPr>
        <p:spPr>
          <a:xfrm>
            <a:off x="4967867" y="2946356"/>
            <a:ext cx="3048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4967867" y="3746990"/>
            <a:ext cx="3048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4959874" y="4762374"/>
            <a:ext cx="3048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线形标注 1(带边框和强调线) 10"/>
              <p:cNvSpPr/>
              <p:nvPr/>
            </p:nvSpPr>
            <p:spPr>
              <a:xfrm>
                <a:off x="8214324" y="2172079"/>
                <a:ext cx="3474756" cy="719440"/>
              </a:xfrm>
              <a:prstGeom prst="accentBorderCallout1">
                <a:avLst>
                  <a:gd name="adj1" fmla="val 18750"/>
                  <a:gd name="adj2" fmla="val -8333"/>
                  <a:gd name="adj3" fmla="val 140744"/>
                  <a:gd name="adj4" fmla="val -31981"/>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𝑅</m:t>
                      </m:r>
                      <m:r>
                        <a:rPr lang="en-US" altLang="zh-CN" i="1" smtClean="0">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𝑟</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𝛾</m:t>
                      </m:r>
                      <m:r>
                        <a:rPr lang="en-US" altLang="zh-CN" i="1">
                          <a:solidFill>
                            <a:schemeClr val="tx1"/>
                          </a:solidFill>
                          <a:latin typeface="Cambria Math" panose="02040503050406030204" pitchFamily="18" charset="0"/>
                        </a:rPr>
                        <m:t>𝑅</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+2)</m:t>
                      </m:r>
                    </m:oMath>
                  </m:oMathPara>
                </a14:m>
                <a:endParaRPr lang="en-US" altLang="zh-CN" dirty="0">
                  <a:solidFill>
                    <a:schemeClr val="tx1"/>
                  </a:solidFill>
                </a:endParaRPr>
              </a:p>
            </p:txBody>
          </p:sp>
        </mc:Choice>
        <mc:Fallback xmlns="">
          <p:sp>
            <p:nvSpPr>
              <p:cNvPr id="11" name="线形标注 1(带边框和强调线) 10"/>
              <p:cNvSpPr>
                <a:spLocks noRot="1" noChangeAspect="1" noMove="1" noResize="1" noEditPoints="1" noAdjustHandles="1" noChangeArrowheads="1" noChangeShapeType="1" noTextEdit="1"/>
              </p:cNvSpPr>
              <p:nvPr/>
            </p:nvSpPr>
            <p:spPr>
              <a:xfrm>
                <a:off x="8214324" y="2172079"/>
                <a:ext cx="3474756" cy="719440"/>
              </a:xfrm>
              <a:prstGeom prst="accentBorderCallout1">
                <a:avLst>
                  <a:gd name="adj1" fmla="val 18750"/>
                  <a:gd name="adj2" fmla="val -8333"/>
                  <a:gd name="adj3" fmla="val 140744"/>
                  <a:gd name="adj4" fmla="val -31981"/>
                </a:avLst>
              </a:prstGeom>
              <a:blipFill rotWithShape="1">
                <a:blip r:embed="rId4"/>
                <a:stretch>
                  <a:fillRect l="-32126" t="-935" r="-183" b="-41345"/>
                </a:stretch>
              </a:blipFill>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p:sp>
        <p:nvSpPr>
          <p:cNvPr id="15" name="文本框 14"/>
          <p:cNvSpPr txBox="1"/>
          <p:nvPr/>
        </p:nvSpPr>
        <p:spPr>
          <a:xfrm>
            <a:off x="2296228" y="6007469"/>
            <a:ext cx="153760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current reward</a:t>
            </a:r>
            <a:endParaRPr lang="zh-CN" altLang="en-US"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010210" y="5977173"/>
            <a:ext cx="2357098"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maximum future reward from next state</a:t>
            </a:r>
            <a:endParaRPr lang="zh-CN" altLang="en-US" dirty="0">
              <a:latin typeface="Times New Roman" panose="02020603050405020304" pitchFamily="18" charset="0"/>
              <a:cs typeface="Times New Roman" panose="02020603050405020304" pitchFamily="18" charset="0"/>
            </a:endParaRPr>
          </a:p>
        </p:txBody>
      </p:sp>
      <p:cxnSp>
        <p:nvCxnSpPr>
          <p:cNvPr id="18" name="直接箭头连接符 17"/>
          <p:cNvCxnSpPr/>
          <p:nvPr/>
        </p:nvCxnSpPr>
        <p:spPr>
          <a:xfrm flipH="1">
            <a:off x="3836929" y="5513978"/>
            <a:ext cx="635000" cy="493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24474" y="5513607"/>
            <a:ext cx="1018762" cy="478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8130096" y="1110389"/>
                <a:ext cx="34142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&lt;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+1),</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+1)&gt;</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8130096" y="1110389"/>
                <a:ext cx="3414204" cy="369332"/>
              </a:xfrm>
              <a:prstGeom prst="rect">
                <a:avLst/>
              </a:prstGeom>
              <a:blipFill rotWithShape="1">
                <a:blip r:embed="rId5"/>
                <a:stretch>
                  <a:fillRect l="-6" t="-111" b="4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31</a:t>
            </a:fld>
            <a:endParaRPr lang="zh-CN" altLang="zh-CN">
              <a:solidFill>
                <a:prstClr val="black">
                  <a:tint val="75000"/>
                </a:prst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Q-Learning</a:t>
            </a:r>
            <a:endParaRPr lang="zh-CN" altLang="en-US" dirty="0"/>
          </a:p>
        </p:txBody>
      </p:sp>
      <p:sp>
        <p:nvSpPr>
          <p:cNvPr id="3" name="文本框 2"/>
          <p:cNvSpPr txBox="1"/>
          <p:nvPr/>
        </p:nvSpPr>
        <p:spPr>
          <a:xfrm>
            <a:off x="1666178" y="3252818"/>
            <a:ext cx="87716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Q-table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p:cNvSpPr txBox="1"/>
              <p:nvPr/>
            </p:nvSpPr>
            <p:spPr>
              <a:xfrm>
                <a:off x="6096000" y="1126760"/>
                <a:ext cx="5423151" cy="5429756"/>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pPr marL="457200" indent="-457200">
                  <a:buFont typeface="+mj-lt"/>
                  <a:buAutoNum type="arabicPeriod"/>
                </a:pPr>
                <a:r>
                  <a:rPr lang="en-US" altLang="zh-CN" sz="2000" u="sng" dirty="0">
                    <a:latin typeface="Times New Roman" panose="02020603050405020304" pitchFamily="18" charset="0"/>
                    <a:cs typeface="Times New Roman" panose="02020603050405020304" pitchFamily="18" charset="0"/>
                  </a:rPr>
                  <a:t>Algorithm Q-Learning</a:t>
                </a:r>
              </a:p>
              <a:p>
                <a:pPr marL="457200"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Input:</a:t>
                </a:r>
              </a:p>
              <a:p>
                <a:pPr marL="914400" lvl="1" indent="-457200">
                  <a:buFont typeface="+mj-lt"/>
                  <a:buAutoNum type="arabicPeriod"/>
                </a:pPr>
                <a14:m>
                  <m:oMath xmlns:m="http://schemas.openxmlformats.org/officeDocument/2006/math">
                    <m:r>
                      <a:rPr lang="en-US" altLang="zh-CN" sz="2000" i="1">
                        <a:latin typeface="Cambria Math" panose="02040503050406030204" pitchFamily="18" charset="0"/>
                      </a:rPr>
                      <m:t>𝑆</m:t>
                    </m:r>
                  </m:oMath>
                </a14:m>
                <a:r>
                  <a:rPr lang="en-US" altLang="zh-CN" sz="2000" dirty="0">
                    <a:latin typeface="Times New Roman" panose="02020603050405020304" pitchFamily="18" charset="0"/>
                    <a:cs typeface="Times New Roman" panose="02020603050405020304" pitchFamily="18" charset="0"/>
                  </a:rPr>
                  <a:t> is a set of states</a:t>
                </a:r>
              </a:p>
              <a:p>
                <a:pPr marL="914400" lvl="1" indent="-457200">
                  <a:buFont typeface="+mj-lt"/>
                  <a:buAutoNum type="arabicPeriod"/>
                </a:pPr>
                <a14:m>
                  <m:oMath xmlns:m="http://schemas.openxmlformats.org/officeDocument/2006/math">
                    <m:r>
                      <a:rPr lang="en-US" altLang="zh-CN" sz="2000" i="1">
                        <a:latin typeface="Cambria Math" panose="02040503050406030204" pitchFamily="18" charset="0"/>
                      </a:rPr>
                      <m:t>𝐴</m:t>
                    </m:r>
                  </m:oMath>
                </a14:m>
                <a:r>
                  <a:rPr lang="en-US" altLang="zh-CN" sz="2000" dirty="0">
                    <a:latin typeface="Times New Roman" panose="02020603050405020304" pitchFamily="18" charset="0"/>
                    <a:cs typeface="Times New Roman" panose="02020603050405020304" pitchFamily="18" charset="0"/>
                  </a:rPr>
                  <a:t> is a set of actions</a:t>
                </a:r>
              </a:p>
              <a:p>
                <a:pPr marL="914400" lvl="1" indent="-457200">
                  <a:buFont typeface="+mj-lt"/>
                  <a:buAutoNum type="arabicPeriod"/>
                </a:pPr>
                <a14:m>
                  <m:oMath xmlns:m="http://schemas.openxmlformats.org/officeDocument/2006/math">
                    <m:r>
                      <a:rPr lang="en-US" altLang="zh-CN" sz="2000" i="1">
                        <a:latin typeface="Cambria Math" panose="02040503050406030204" pitchFamily="18" charset="0"/>
                      </a:rPr>
                      <m:t>𝛾</m:t>
                    </m:r>
                  </m:oMath>
                </a14:m>
                <a:r>
                  <a:rPr lang="en-US" altLang="zh-CN" sz="2000" dirty="0">
                    <a:latin typeface="Times New Roman" panose="02020603050405020304" pitchFamily="18" charset="0"/>
                    <a:cs typeface="Times New Roman" panose="02020603050405020304" pitchFamily="18" charset="0"/>
                  </a:rPr>
                  <a:t> is the discount</a:t>
                </a:r>
              </a:p>
              <a:p>
                <a:pPr marL="45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initialize </a:t>
                </a:r>
                <a14:m>
                  <m:oMath xmlns:m="http://schemas.openxmlformats.org/officeDocument/2006/math">
                    <m:r>
                      <a:rPr lang="en-US" altLang="zh-CN" sz="2000" i="1" dirty="0">
                        <a:latin typeface="Cambria Math" panose="02040503050406030204" pitchFamily="18" charset="0"/>
                      </a:rPr>
                      <m:t>𝑄</m:t>
                    </m:r>
                    <m:r>
                      <a:rPr lang="en-US" altLang="zh-CN" sz="2000" i="1" dirty="0">
                        <a:latin typeface="Cambria Math" panose="02040503050406030204" pitchFamily="18" charset="0"/>
                      </a:rPr>
                      <m:t>[</m:t>
                    </m:r>
                    <m:r>
                      <a:rPr lang="en-US" altLang="zh-CN" sz="2000" i="1">
                        <a:latin typeface="Cambria Math" panose="02040503050406030204" pitchFamily="18" charset="0"/>
                      </a:rPr>
                      <m:t>𝑆</m:t>
                    </m:r>
                    <m: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arbitrarily</a:t>
                </a:r>
              </a:p>
              <a:p>
                <a:pPr marL="45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observe initial state </a:t>
                </a:r>
                <a14:m>
                  <m:oMath xmlns:m="http://schemas.openxmlformats.org/officeDocument/2006/math">
                    <m:r>
                      <a:rPr lang="en-US" altLang="zh-CN" sz="2000" i="1">
                        <a:latin typeface="Cambria Math" panose="02040503050406030204" pitchFamily="18" charset="0"/>
                      </a:rPr>
                      <m:t>𝑠</m:t>
                    </m:r>
                  </m:oMath>
                </a14:m>
                <a:r>
                  <a:rPr lang="en-US" altLang="zh-CN" sz="20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Repeat:</a:t>
                </a: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select and carry out an action </a:t>
                </a:r>
                <a14:m>
                  <m:oMath xmlns:m="http://schemas.openxmlformats.org/officeDocument/2006/math">
                    <m:r>
                      <a:rPr lang="en-US" altLang="zh-CN" sz="2000" i="1">
                        <a:latin typeface="Cambria Math" panose="02040503050406030204" pitchFamily="18" charset="0"/>
                      </a:rPr>
                      <m:t>𝑎</m:t>
                    </m:r>
                  </m:oMath>
                </a14:m>
                <a:r>
                  <a:rPr lang="en-US" altLang="zh-CN" sz="2000" dirty="0">
                    <a:latin typeface="Times New Roman" panose="02020603050405020304" pitchFamily="18" charset="0"/>
                    <a:cs typeface="Times New Roman" panose="02020603050405020304" pitchFamily="18" charset="0"/>
                  </a:rPr>
                  <a:t>, randomly</a:t>
                </a: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receive reward </a:t>
                </a:r>
                <a14:m>
                  <m:oMath xmlns:m="http://schemas.openxmlformats.org/officeDocument/2006/math">
                    <m:r>
                      <a:rPr lang="en-US" altLang="zh-CN" sz="2000" i="1">
                        <a:latin typeface="Cambria Math" panose="02040503050406030204" pitchFamily="18" charset="0"/>
                      </a:rPr>
                      <m:t>𝑟</m:t>
                    </m:r>
                  </m:oMath>
                </a14:m>
                <a:r>
                  <a:rPr lang="en-US" altLang="zh-CN" sz="2000" dirty="0">
                    <a:latin typeface="Times New Roman" panose="02020603050405020304" pitchFamily="18" charset="0"/>
                    <a:cs typeface="Times New Roman" panose="02020603050405020304" pitchFamily="18" charset="0"/>
                  </a:rPr>
                  <a:t> </a:t>
                </a: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observe new state </a:t>
                </a:r>
                <a14:m>
                  <m:oMath xmlns:m="http://schemas.openxmlformats.org/officeDocument/2006/math">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endParaRPr lang="en-US" altLang="zh-CN" sz="20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If </a:t>
                </a:r>
                <a14:m>
                  <m:oMath xmlns:m="http://schemas.openxmlformats.org/officeDocument/2006/math">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en-US" altLang="zh-CN" sz="2000" dirty="0">
                    <a:latin typeface="Times New Roman" panose="02020603050405020304" pitchFamily="18" charset="0"/>
                    <a:cs typeface="Times New Roman" panose="02020603050405020304" pitchFamily="18" charset="0"/>
                  </a:rPr>
                  <a:t> is terminal state:</a:t>
                </a:r>
              </a:p>
              <a:p>
                <a:pPr marL="1371600" lvl="2" indent="-457200">
                  <a:buFont typeface="+mj-lt"/>
                  <a:buAutoNum type="arabicPeriod"/>
                </a:pPr>
                <a14:m>
                  <m:oMath xmlns:m="http://schemas.openxmlformats.org/officeDocument/2006/math">
                    <m:r>
                      <a:rPr lang="en-US" altLang="zh-CN" sz="2000" i="1" dirty="0">
                        <a:latin typeface="Cambria Math" panose="02040503050406030204" pitchFamily="18" charset="0"/>
                      </a:rPr>
                      <m:t>𝑄</m:t>
                    </m:r>
                    <m:d>
                      <m:dPr>
                        <m:begChr m:val="["/>
                        <m:endChr m:val="]"/>
                        <m:ctrlPr>
                          <a:rPr lang="en-US" altLang="zh-CN" sz="2000" i="1" dirty="0">
                            <a:latin typeface="Cambria Math"/>
                          </a:rPr>
                        </m:ctrlPr>
                      </m:dPr>
                      <m:e>
                        <m:r>
                          <a:rPr lang="en-US" altLang="zh-CN" sz="2000" i="1" dirty="0">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r>
                      <a:rPr lang="en-US" altLang="zh-CN" sz="2000" i="1">
                        <a:latin typeface="Cambria Math" panose="02040503050406030204" pitchFamily="18" charset="0"/>
                      </a:rPr>
                      <m:t>=</m:t>
                    </m:r>
                    <m:r>
                      <a:rPr lang="en-US" altLang="zh-CN" sz="2000" i="1">
                        <a:latin typeface="Cambria Math" panose="02040503050406030204" pitchFamily="18" charset="0"/>
                      </a:rPr>
                      <m:t>𝑟</m:t>
                    </m:r>
                  </m:oMath>
                </a14:m>
                <a:r>
                  <a:rPr lang="en-US" altLang="zh-CN" sz="2000" dirty="0">
                    <a:latin typeface="Times New Roman" panose="02020603050405020304" pitchFamily="18" charset="0"/>
                    <a:cs typeface="Times New Roman" panose="02020603050405020304" pitchFamily="18" charset="0"/>
                  </a:rPr>
                  <a:t> </a:t>
                </a: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Else: </a:t>
                </a:r>
              </a:p>
              <a:p>
                <a:pPr marL="1371600" lvl="2" indent="-457200">
                  <a:buFont typeface="+mj-lt"/>
                  <a:buAutoNum type="arabicPeriod"/>
                </a:pPr>
                <a14:m>
                  <m:oMath xmlns:m="http://schemas.openxmlformats.org/officeDocument/2006/math">
                    <m:r>
                      <a:rPr lang="en-US" altLang="zh-CN" sz="2000" i="1" dirty="0">
                        <a:latin typeface="Cambria Math" panose="02040503050406030204" pitchFamily="18" charset="0"/>
                      </a:rPr>
                      <m:t>𝑄</m:t>
                    </m:r>
                    <m:d>
                      <m:dPr>
                        <m:begChr m:val="["/>
                        <m:endChr m:val="]"/>
                        <m:ctrlPr>
                          <a:rPr lang="en-US" altLang="zh-CN" sz="2000" i="1" dirty="0">
                            <a:latin typeface="Cambria Math"/>
                          </a:rPr>
                        </m:ctrlPr>
                      </m:dPr>
                      <m:e>
                        <m:r>
                          <a:rPr lang="en-US" altLang="zh-CN" sz="2000" i="1" dirty="0">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𝛾</m:t>
                    </m:r>
                    <m:func>
                      <m:funcPr>
                        <m:ctrlPr>
                          <a:rPr lang="en-US" altLang="zh-CN" sz="2000" i="1">
                            <a:latin typeface="Cambria Math"/>
                          </a:rPr>
                        </m:ctrlPr>
                      </m:funcPr>
                      <m:fName>
                        <m:limLow>
                          <m:limLowPr>
                            <m:ctrlPr>
                              <a:rPr lang="en-US" altLang="zh-CN" sz="2000" i="1">
                                <a:latin typeface="Cambria Math"/>
                              </a:rPr>
                            </m:ctrlPr>
                          </m:limLowPr>
                          <m:e>
                            <m:r>
                              <m:rPr>
                                <m:sty m:val="p"/>
                              </m:rPr>
                              <a:rPr lang="en-US" altLang="zh-CN" sz="2000">
                                <a:latin typeface="Cambria Math" panose="02040503050406030204" pitchFamily="18" charset="0"/>
                              </a:rPr>
                              <m:t>max</m:t>
                            </m:r>
                          </m:e>
                          <m:lim>
                            <m:sSup>
                              <m:sSupPr>
                                <m:ctrlPr>
                                  <a:rPr lang="en-US" altLang="zh-CN" sz="2000" i="1">
                                    <a:latin typeface="Cambria Math"/>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m:t>
                                </m:r>
                              </m:sup>
                            </m:sSup>
                          </m:lim>
                        </m:limLow>
                      </m:fName>
                      <m:e>
                        <m:r>
                          <a:rPr lang="en-US" altLang="zh-CN" sz="2000" i="1" dirty="0">
                            <a:latin typeface="Cambria Math" panose="02040503050406030204" pitchFamily="18" charset="0"/>
                          </a:rPr>
                          <m:t>𝑄</m:t>
                        </m:r>
                        <m:r>
                          <a:rPr lang="en-US" altLang="zh-CN" sz="2000" i="1" dirty="0">
                            <a:latin typeface="Cambria Math" panose="02040503050406030204" pitchFamily="18" charset="0"/>
                          </a:rPr>
                          <m:t>[</m:t>
                        </m:r>
                        <m:sSup>
                          <m:sSupPr>
                            <m:ctrlPr>
                              <a:rPr lang="en-US" altLang="zh-CN" sz="2000" i="1" dirty="0">
                                <a:latin typeface="Cambria Math"/>
                              </a:rPr>
                            </m:ctrlPr>
                          </m:sSupPr>
                          <m:e>
                            <m:r>
                              <a:rPr lang="en-US" altLang="zh-CN" sz="2000" i="1" dirty="0">
                                <a:latin typeface="Cambria Math" panose="02040503050406030204" pitchFamily="18" charset="0"/>
                              </a:rPr>
                              <m:t>𝑠</m:t>
                            </m:r>
                          </m:e>
                          <m:sup>
                            <m:r>
                              <a:rPr lang="en-US" altLang="zh-CN" sz="2000" i="1" dirty="0">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dirty="0">
                                <a:latin typeface="Cambria Math"/>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e>
                    </m:func>
                  </m:oMath>
                </a14:m>
                <a:endParaRPr lang="en-US" altLang="zh-CN" sz="2000" dirty="0">
                  <a:latin typeface="Times New Roman" panose="02020603050405020304" pitchFamily="18" charset="0"/>
                  <a:cs typeface="Times New Roman" panose="02020603050405020304" pitchFamily="18" charset="0"/>
                </a:endParaRPr>
              </a:p>
              <a:p>
                <a:pPr marL="914400" lvl="1" indent="-457200">
                  <a:buFont typeface="+mj-lt"/>
                  <a:buAutoNum type="arabicPeriod"/>
                </a:pPr>
                <a14:m>
                  <m:oMath xmlns:m="http://schemas.openxmlformats.org/officeDocument/2006/math">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terminated</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096000" y="1126760"/>
                <a:ext cx="5423151" cy="5429756"/>
              </a:xfrm>
              <a:prstGeom prst="rect">
                <a:avLst/>
              </a:prstGeom>
              <a:blipFill rotWithShape="1">
                <a:blip r:embed="rId3"/>
                <a:stretch>
                  <a:fillRect l="-117" t="-122" r="-112" b="-114"/>
                </a:stretch>
              </a:blipFill>
              <a:ln>
                <a:solidFill>
                  <a:schemeClr val="bg1"/>
                </a:solidFill>
              </a:ln>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1666178" y="3742784"/>
              <a:ext cx="2177876" cy="2527302"/>
            </p:xfrm>
            <a:graphic>
              <a:graphicData uri="http://schemas.openxmlformats.org/drawingml/2006/table">
                <a:tbl>
                  <a:tblPr>
                    <a:tableStyleId>{BC89EF96-8CEA-46FF-86C4-4CE0E7609802}</a:tableStyleId>
                  </a:tblPr>
                  <a:tblGrid>
                    <a:gridCol w="577850"/>
                    <a:gridCol w="399876"/>
                    <a:gridCol w="412750"/>
                    <a:gridCol w="374650"/>
                    <a:gridCol w="412750"/>
                  </a:tblGrid>
                  <a:tr h="421217">
                    <a:tc>
                      <a:txBody>
                        <a:bodyPr/>
                        <a:lstStyle/>
                        <a:p>
                          <a:pPr/>
                          <a14:m>
                            <m:oMathPara xmlns:m="http://schemas.openxmlformats.org/officeDocument/2006/math">
                              <m:oMathParaPr>
                                <m:jc m:val="centerGroup"/>
                              </m:oMathParaPr>
                              <m:oMath xmlns:m="http://schemas.openxmlformats.org/officeDocument/2006/math">
                                <m:r>
                                  <a:rPr lang="en-US" altLang="zh-CN" sz="1400" dirty="0" smtClean="0">
                                    <a:latin typeface="Cambria Math" panose="02040503050406030204" pitchFamily="18" charset="0"/>
                                  </a:rPr>
                                  <m:t>𝑄</m:t>
                                </m:r>
                                <m:d>
                                  <m:dPr>
                                    <m:begChr m:val="["/>
                                    <m:endChr m:val="]"/>
                                    <m:ctrlPr>
                                      <a:rPr lang="en-US" altLang="zh-CN" sz="1400" i="1" dirty="0">
                                        <a:latin typeface="Cambria Math"/>
                                      </a:rPr>
                                    </m:ctrlPr>
                                  </m:dPr>
                                  <m:e>
                                    <m:r>
                                      <a:rPr lang="en-US" altLang="zh-CN" sz="1400" dirty="0" smtClean="0">
                                        <a:latin typeface="Cambria Math" panose="02040503050406030204" pitchFamily="18" charset="0"/>
                                      </a:rPr>
                                      <m:t>𝑠</m:t>
                                    </m:r>
                                    <m:r>
                                      <a:rPr lang="en-US" altLang="zh-CN" sz="1400">
                                        <a:latin typeface="Cambria Math" panose="02040503050406030204" pitchFamily="18" charset="0"/>
                                      </a:rPr>
                                      <m:t>,</m:t>
                                    </m:r>
                                    <m:r>
                                      <a:rPr lang="en-US" altLang="zh-CN" sz="1400" smtClean="0">
                                        <a:latin typeface="Cambria Math" panose="02040503050406030204" pitchFamily="18" charset="0"/>
                                      </a:rPr>
                                      <m:t>𝑎</m:t>
                                    </m:r>
                                  </m:e>
                                </m:d>
                              </m:oMath>
                            </m:oMathPara>
                          </a14:m>
                          <a:endParaRPr lang="zh-CN" altLang="en-US" sz="14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𝒂</m:t>
                                    </m:r>
                                  </m:e>
                                  <m:sub>
                                    <m:r>
                                      <a:rPr lang="en-US" altLang="zh-CN" sz="1400" smtClean="0">
                                        <a:latin typeface="Cambria Math" panose="02040503050406030204" pitchFamily="18" charset="0"/>
                                      </a:rPr>
                                      <m:t>𝟏</m:t>
                                    </m:r>
                                  </m:sub>
                                </m:sSub>
                              </m:oMath>
                            </m:oMathPara>
                          </a14:m>
                          <a:endParaRPr lang="zh-CN" altLang="en-US" sz="14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𝒂</m:t>
                                    </m:r>
                                  </m:e>
                                  <m:sub>
                                    <m:r>
                                      <a:rPr lang="en-US" altLang="zh-CN" sz="1400" smtClean="0">
                                        <a:latin typeface="Cambria Math" panose="02040503050406030204" pitchFamily="18" charset="0"/>
                                      </a:rPr>
                                      <m:t>𝟐</m:t>
                                    </m:r>
                                  </m:sub>
                                </m:sSub>
                              </m:oMath>
                            </m:oMathPara>
                          </a14:m>
                          <a:endParaRPr lang="zh-CN" altLang="en-US" sz="14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m:t>
                                </m:r>
                              </m:oMath>
                            </m:oMathPara>
                          </a14:m>
                          <a:endParaRPr lang="zh-CN" altLang="en-US" sz="14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𝒂</m:t>
                                    </m:r>
                                  </m:e>
                                  <m:sub>
                                    <m:r>
                                      <a:rPr lang="en-US" altLang="zh-CN" sz="1400" smtClean="0">
                                        <a:latin typeface="Cambria Math" panose="02040503050406030204" pitchFamily="18" charset="0"/>
                                      </a:rPr>
                                      <m:t>𝒎</m:t>
                                    </m:r>
                                  </m:sub>
                                </m:sSub>
                              </m:oMath>
                            </m:oMathPara>
                          </a14:m>
                          <a:endParaRPr lang="zh-CN" altLang="en-US" sz="1400" dirty="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𝟏</m:t>
                                    </m:r>
                                  </m:sub>
                                </m:sSub>
                              </m:oMath>
                            </m:oMathPara>
                          </a14:m>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𝟐</m:t>
                                    </m:r>
                                  </m:sub>
                                </m:sSub>
                              </m:oMath>
                            </m:oMathPara>
                          </a14:m>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𝟑</m:t>
                                    </m:r>
                                  </m:sub>
                                </m:sSub>
                              </m:oMath>
                            </m:oMathPara>
                          </a14:m>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m:t>
                                </m:r>
                              </m:oMath>
                            </m:oMathPara>
                          </a14:m>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𝒏</m:t>
                                    </m:r>
                                  </m:sub>
                                </m:sSub>
                              </m:oMath>
                            </m:oMathPara>
                          </a14:m>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r>
                </a:tbl>
              </a:graphicData>
            </a:graphic>
          </p:graphicFrame>
        </mc:Choice>
        <mc:Fallback xmlns="">
          <p:graphicFrame>
            <p:nvGraphicFramePr>
              <p:cNvPr id="5" name="表格 4"/>
              <p:cNvGraphicFramePr>
                <a:graphicFrameLocks noGrp="1"/>
              </p:cNvGraphicFramePr>
              <p:nvPr/>
            </p:nvGraphicFramePr>
            <p:xfrm>
              <a:off x="1666178" y="3742784"/>
              <a:ext cx="2177876" cy="2527302"/>
            </p:xfrm>
            <a:graphic>
              <a:graphicData uri="http://schemas.openxmlformats.org/drawingml/2006/table">
                <a:tbl>
                  <a:tblPr>
                    <a:tableStyleId>{BC89EF96-8CEA-46FF-86C4-4CE0E7609802}</a:tableStyleId>
                  </a:tblPr>
                  <a:tblGrid>
                    <a:gridCol w="577850"/>
                    <a:gridCol w="399876"/>
                    <a:gridCol w="412750"/>
                    <a:gridCol w="374650"/>
                    <a:gridCol w="412750"/>
                  </a:tblGrid>
                  <a:tr h="421005">
                    <a:tc>
                      <a:txBody>
                        <a:bodyPr/>
                        <a:lstStyle/>
                        <a:p>
                          <a:endParaRPr lang="zh-CN"/>
                        </a:p>
                      </a:txBody>
                      <a:tcPr>
                        <a:blipFill>
                          <a:blip r:embed="rId4"/>
                        </a:blipFill>
                      </a:tcPr>
                    </a:tc>
                    <a:tc>
                      <a:txBody>
                        <a:bodyPr/>
                        <a:lstStyle/>
                        <a:p>
                          <a:endParaRPr lang="zh-CN"/>
                        </a:p>
                      </a:txBody>
                      <a:tcPr>
                        <a:blipFill>
                          <a:blip r:embed="rId4"/>
                        </a:blipFill>
                      </a:tcPr>
                    </a:tc>
                    <a:tc>
                      <a:txBody>
                        <a:bodyPr/>
                        <a:lstStyle/>
                        <a:p>
                          <a:endParaRPr lang="zh-CN"/>
                        </a:p>
                      </a:txBody>
                      <a:tcPr>
                        <a:blipFill>
                          <a:blip r:embed="rId4"/>
                        </a:blipFill>
                      </a:tcPr>
                    </a:tc>
                    <a:tc>
                      <a:txBody>
                        <a:bodyPr/>
                        <a:lstStyle/>
                        <a:p>
                          <a:endParaRPr lang="zh-CN"/>
                        </a:p>
                      </a:txBody>
                      <a:tcPr>
                        <a:blipFill>
                          <a:blip r:embed="rId4"/>
                        </a:blipFill>
                      </a:tcPr>
                    </a:tc>
                    <a:tc>
                      <a:txBody>
                        <a:bodyPr/>
                        <a:lstStyle/>
                        <a:p>
                          <a:endParaRPr lang="zh-CN"/>
                        </a:p>
                      </a:txBody>
                      <a:tcPr>
                        <a:blipFill>
                          <a:blip r:embed="rId4"/>
                        </a:blipFill>
                      </a:tcPr>
                    </a:tc>
                  </a:tr>
                  <a:tr h="421640">
                    <a:tc>
                      <a:txBody>
                        <a:bodyPr/>
                        <a:lstStyle/>
                        <a:p>
                          <a:endParaRPr lang="zh-CN"/>
                        </a:p>
                      </a:txBody>
                      <a:tcPr>
                        <a:blipFill>
                          <a:blip r:embed="rId4"/>
                        </a:blipFill>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r>
                  <a:tr h="421005">
                    <a:tc>
                      <a:txBody>
                        <a:bodyPr/>
                        <a:lstStyle/>
                        <a:p>
                          <a:endParaRPr lang="zh-CN"/>
                        </a:p>
                      </a:txBody>
                      <a:tcPr>
                        <a:blipFill>
                          <a:blip r:embed="rId4"/>
                        </a:blipFill>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005">
                    <a:tc>
                      <a:txBody>
                        <a:bodyPr/>
                        <a:lstStyle/>
                        <a:p>
                          <a:endParaRPr lang="zh-CN"/>
                        </a:p>
                      </a:txBody>
                      <a:tcPr>
                        <a:blipFill>
                          <a:blip r:embed="rId4"/>
                        </a:blipFill>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640">
                    <a:tc>
                      <a:txBody>
                        <a:bodyPr/>
                        <a:lstStyle/>
                        <a:p>
                          <a:endParaRPr lang="zh-CN"/>
                        </a:p>
                      </a:txBody>
                      <a:tcPr>
                        <a:blipFill>
                          <a:blip r:embed="rId4"/>
                        </a:blipFill>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005">
                    <a:tc>
                      <a:txBody>
                        <a:bodyPr/>
                        <a:lstStyle/>
                        <a:p>
                          <a:endParaRPr lang="zh-CN"/>
                        </a:p>
                      </a:txBody>
                      <a:tcPr>
                        <a:blipFill>
                          <a:blip r:embed="rId4"/>
                        </a:blipFill>
                      </a:tcPr>
                    </a:tc>
                    <a:tc>
                      <a:txBody>
                        <a:bodyPr/>
                        <a:lstStyle/>
                        <a:p>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6" name="文本框 5"/>
              <p:cNvSpPr txBox="1"/>
              <p:nvPr/>
            </p:nvSpPr>
            <p:spPr>
              <a:xfrm>
                <a:off x="1666178" y="1836036"/>
                <a:ext cx="1615058" cy="686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a:rPr>
                          </m:ctrlPr>
                        </m:dPr>
                        <m:e>
                          <m:eqArr>
                            <m:eqArrPr>
                              <m:ctrlPr>
                                <a:rPr lang="en-US" altLang="zh-CN" sz="2000" i="1">
                                  <a:latin typeface="Cambria Math"/>
                                </a:rPr>
                              </m:ctrlPr>
                            </m:eqArrPr>
                            <m:e>
                              <m:r>
                                <a:rPr lang="en-US" altLang="zh-CN" sz="2000" i="1">
                                  <a:latin typeface="Cambria Math" panose="02040503050406030204" pitchFamily="18" charset="0"/>
                                </a:rPr>
                                <m:t>&lt;</m:t>
                              </m:r>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r>
                                <a:rPr lang="en-US" altLang="zh-CN" sz="2000" i="1">
                                  <a:latin typeface="Cambria Math" panose="02040503050406030204" pitchFamily="18" charset="0"/>
                                </a:rPr>
                                <m:t>&gt;</m:t>
                              </m:r>
                            </m:e>
                            <m:e>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eqArr>
                        </m:e>
                      </m:d>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666178" y="1836036"/>
                <a:ext cx="1615058" cy="686535"/>
              </a:xfrm>
              <a:prstGeom prst="rect">
                <a:avLst/>
              </a:prstGeom>
              <a:blipFill rotWithShape="1">
                <a:blip r:embed="rId5"/>
                <a:stretch>
                  <a:fillRect l="-35" t="-37" r="-381" b="51"/>
                </a:stretch>
              </a:blipFill>
            </p:spPr>
            <p:txBody>
              <a:bodyPr/>
              <a:lstStyle/>
              <a:p>
                <a:r>
                  <a:rPr lang="zh-CN" altLang="en-US">
                    <a:noFill/>
                  </a:rPr>
                  <a:t> </a:t>
                </a:r>
              </a:p>
            </p:txBody>
          </p:sp>
        </mc:Fallback>
      </mc:AlternateContent>
      <p:sp>
        <p:nvSpPr>
          <p:cNvPr id="7" name="灯片编号占位符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32</a:t>
            </a:fld>
            <a:endParaRPr lang="zh-CN" altLang="zh-CN">
              <a:solidFill>
                <a:prstClr val="black">
                  <a:tint val="75000"/>
                </a:prst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Q-Learning</a:t>
            </a:r>
            <a:endParaRPr lang="zh-CN" altLang="en-US" dirty="0"/>
          </a:p>
        </p:txBody>
      </p:sp>
      <p:sp>
        <p:nvSpPr>
          <p:cNvPr id="7" name="文本框 6"/>
          <p:cNvSpPr txBox="1"/>
          <p:nvPr/>
        </p:nvSpPr>
        <p:spPr>
          <a:xfrm>
            <a:off x="787531" y="1601253"/>
            <a:ext cx="181998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 tiny example: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6" name="文本框 55"/>
              <p:cNvSpPr txBox="1"/>
              <p:nvPr/>
            </p:nvSpPr>
            <p:spPr>
              <a:xfrm>
                <a:off x="790543" y="2151663"/>
                <a:ext cx="4283786" cy="3785652"/>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Game description</a:t>
                </a:r>
              </a:p>
              <a:p>
                <a:r>
                  <a:rPr lang="en-US" altLang="zh-CN" sz="2000" b="1" dirty="0">
                    <a:latin typeface="Times New Roman" panose="02020603050405020304" pitchFamily="18" charset="0"/>
                    <a:cs typeface="Times New Roman" panose="02020603050405020304" pitchFamily="18" charset="0"/>
                  </a:rPr>
                  <a:t>States:</a:t>
                </a:r>
              </a:p>
              <a:p>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3</m:t>
                        </m:r>
                      </m:sub>
                    </m:sSub>
                  </m:oMath>
                </a14:m>
                <a:r>
                  <a:rPr lang="en-US" altLang="zh-CN"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3</m:t>
                        </m:r>
                      </m:sub>
                    </m:sSub>
                  </m:oMath>
                </a14:m>
                <a:r>
                  <a:rPr lang="en-US" altLang="zh-CN" sz="2000" dirty="0">
                    <a:latin typeface="Times New Roman" panose="02020603050405020304" pitchFamily="18" charset="0"/>
                    <a:cs typeface="Times New Roman" panose="02020603050405020304" pitchFamily="18" charset="0"/>
                  </a:rPr>
                  <a:t> is terminal state </a:t>
                </a:r>
              </a:p>
              <a:p>
                <a:r>
                  <a:rPr lang="en-US" altLang="zh-CN" sz="2000" b="1" dirty="0">
                    <a:latin typeface="Times New Roman" panose="02020603050405020304" pitchFamily="18" charset="0"/>
                    <a:cs typeface="Times New Roman" panose="02020603050405020304" pitchFamily="18" charset="0"/>
                  </a:rPr>
                  <a:t>Actions:</a:t>
                </a:r>
              </a:p>
              <a:p>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en-US" altLang="zh-CN" sz="2000" dirty="0">
                    <a:latin typeface="Times New Roman" panose="02020603050405020304" pitchFamily="18" charset="0"/>
                    <a:cs typeface="Times New Roman" panose="02020603050405020304" pitchFamily="18" charset="0"/>
                  </a:rPr>
                  <a:t> denotes </a:t>
                </a:r>
                <a:r>
                  <a:rPr lang="en-US" altLang="zh-CN" sz="2000" i="1" dirty="0">
                    <a:latin typeface="Times New Roman" panose="02020603050405020304" pitchFamily="18" charset="0"/>
                    <a:cs typeface="Times New Roman" panose="02020603050405020304" pitchFamily="18" charset="0"/>
                  </a:rPr>
                  <a:t>up.</a:t>
                </a:r>
                <a:r>
                  <a:rPr lang="zh-CN" altLang="en-US"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agent goes up and moves to terminal state. </a:t>
                </a:r>
              </a:p>
              <a:p>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oMath>
                </a14:m>
                <a:r>
                  <a:rPr lang="en-US" altLang="zh-CN" sz="2000" dirty="0">
                    <a:latin typeface="Times New Roman" panose="02020603050405020304" pitchFamily="18" charset="0"/>
                    <a:cs typeface="Times New Roman" panose="02020603050405020304" pitchFamily="18" charset="0"/>
                  </a:rPr>
                  <a:t> denotes </a:t>
                </a:r>
                <a:r>
                  <a:rPr lang="en-US" altLang="zh-CN" sz="2000" i="1" dirty="0">
                    <a:latin typeface="Times New Roman" panose="02020603050405020304" pitchFamily="18" charset="0"/>
                    <a:cs typeface="Times New Roman" panose="02020603050405020304" pitchFamily="18" charset="0"/>
                  </a:rPr>
                  <a:t>left.</a:t>
                </a:r>
                <a:r>
                  <a:rPr lang="zh-CN" altLang="en-US"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agent moves to left in state </a:t>
                </a:r>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2</m:t>
                        </m:r>
                      </m:sub>
                    </m:sSub>
                  </m:oMath>
                </a14:m>
                <a:r>
                  <a:rPr lang="en-US" altLang="zh-CN" sz="2000" dirty="0">
                    <a:latin typeface="Times New Roman" panose="02020603050405020304" pitchFamily="18" charset="0"/>
                    <a:cs typeface="Times New Roman" panose="02020603050405020304" pitchFamily="18" charset="0"/>
                  </a:rPr>
                  <a:t> with a reward </a:t>
                </a:r>
                <a14:m>
                  <m:oMath xmlns:m="http://schemas.openxmlformats.org/officeDocument/2006/math">
                    <m:r>
                      <a:rPr lang="en-US" altLang="zh-CN" sz="2000" i="1">
                        <a:latin typeface="Cambria Math" panose="02040503050406030204" pitchFamily="18" charset="0"/>
                      </a:rPr>
                      <m:t>−0</m:t>
                    </m:r>
                  </m:oMath>
                </a14:m>
                <a:r>
                  <a:rPr lang="en-US" altLang="zh-CN" sz="2000" dirty="0">
                    <a:latin typeface="Times New Roman" panose="02020603050405020304" pitchFamily="18" charset="0"/>
                    <a:cs typeface="Times New Roman" panose="02020603050405020304" pitchFamily="18" charset="0"/>
                  </a:rPr>
                  <a:t>.2, while stay still in state </a:t>
                </a:r>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1</m:t>
                        </m:r>
                      </m:sub>
                    </m:sSub>
                  </m:oMath>
                </a14:m>
                <a:r>
                  <a:rPr lang="en-US" altLang="zh-CN" sz="2000" dirty="0">
                    <a:latin typeface="Times New Roman" panose="02020603050405020304" pitchFamily="18" charset="0"/>
                    <a:cs typeface="Times New Roman" panose="02020603050405020304" pitchFamily="18" charset="0"/>
                  </a:rPr>
                  <a:t> with a reward </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0.1</m:t>
                    </m:r>
                  </m:oMath>
                </a14:m>
                <a:r>
                  <a:rPr lang="en-US" altLang="zh-CN" sz="2000" dirty="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3</m:t>
                        </m:r>
                      </m:sub>
                    </m:sSub>
                  </m:oMath>
                </a14:m>
                <a:r>
                  <a:rPr lang="en-US" altLang="zh-CN" sz="2000" dirty="0">
                    <a:latin typeface="Times New Roman" panose="02020603050405020304" pitchFamily="18" charset="0"/>
                    <a:cs typeface="Times New Roman" panose="02020603050405020304" pitchFamily="18" charset="0"/>
                  </a:rPr>
                  <a:t> denotes </a:t>
                </a:r>
                <a:r>
                  <a:rPr lang="en-US" altLang="zh-CN" sz="2000" i="1" dirty="0">
                    <a:latin typeface="Times New Roman" panose="02020603050405020304" pitchFamily="18" charset="0"/>
                    <a:cs typeface="Times New Roman" panose="02020603050405020304" pitchFamily="18" charset="0"/>
                  </a:rPr>
                  <a:t>right.</a:t>
                </a:r>
                <a:r>
                  <a:rPr lang="zh-CN" altLang="en-US"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agent moves to right in state </a:t>
                </a:r>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1</m:t>
                        </m:r>
                      </m:sub>
                    </m:sSub>
                  </m:oMath>
                </a14:m>
                <a:r>
                  <a:rPr lang="en-US" altLang="zh-CN" sz="2000" dirty="0">
                    <a:latin typeface="Times New Roman" panose="02020603050405020304" pitchFamily="18" charset="0"/>
                    <a:cs typeface="Times New Roman" panose="02020603050405020304" pitchFamily="18" charset="0"/>
                  </a:rPr>
                  <a:t> with a reward </a:t>
                </a: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0</m:t>
                    </m:r>
                  </m:oMath>
                </a14:m>
                <a:r>
                  <a:rPr lang="en-US" altLang="zh-CN" sz="2000" dirty="0">
                    <a:latin typeface="Times New Roman" panose="02020603050405020304" pitchFamily="18" charset="0"/>
                    <a:cs typeface="Times New Roman" panose="02020603050405020304" pitchFamily="18" charset="0"/>
                  </a:rPr>
                  <a:t>.2, while stay still in state </a:t>
                </a:r>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2</m:t>
                        </m:r>
                      </m:sub>
                    </m:sSub>
                  </m:oMath>
                </a14:m>
                <a:r>
                  <a:rPr lang="en-US" altLang="zh-CN" sz="2000" dirty="0">
                    <a:latin typeface="Times New Roman" panose="02020603050405020304" pitchFamily="18" charset="0"/>
                    <a:cs typeface="Times New Roman" panose="02020603050405020304" pitchFamily="18" charset="0"/>
                  </a:rPr>
                  <a:t> with a reward </a:t>
                </a:r>
                <a14:m>
                  <m:oMath xmlns:m="http://schemas.openxmlformats.org/officeDocument/2006/math">
                    <m:r>
                      <a:rPr lang="en-US" altLang="zh-CN" sz="2000" i="1">
                        <a:latin typeface="Cambria Math" panose="02040503050406030204" pitchFamily="18" charset="0"/>
                      </a:rPr>
                      <m:t>−0.1</m:t>
                    </m:r>
                  </m:oMath>
                </a14:m>
                <a:r>
                  <a:rPr lang="en-US" altLang="zh-CN" sz="2000" dirty="0">
                    <a:latin typeface="Times New Roman" panose="02020603050405020304" pitchFamily="18" charset="0"/>
                    <a:cs typeface="Times New Roman" panose="02020603050405020304" pitchFamily="18" charset="0"/>
                  </a:rPr>
                  <a:t>.</a:t>
                </a:r>
              </a:p>
            </p:txBody>
          </p:sp>
        </mc:Choice>
        <mc:Fallback xmlns="">
          <p:sp>
            <p:nvSpPr>
              <p:cNvPr id="56" name="文本框 55"/>
              <p:cNvSpPr txBox="1">
                <a:spLocks noRot="1" noChangeAspect="1" noMove="1" noResize="1" noEditPoints="1" noAdjustHandles="1" noChangeArrowheads="1" noChangeShapeType="1" noTextEdit="1"/>
              </p:cNvSpPr>
              <p:nvPr/>
            </p:nvSpPr>
            <p:spPr>
              <a:xfrm>
                <a:off x="790543" y="2151663"/>
                <a:ext cx="4283786" cy="3785652"/>
              </a:xfrm>
              <a:prstGeom prst="rect">
                <a:avLst/>
              </a:prstGeom>
              <a:blipFill rotWithShape="1">
                <a:blip r:embed="rId3"/>
                <a:stretch>
                  <a:fillRect l="-14" t="-7" r="1" b="-5869"/>
                </a:stretch>
              </a:blipFill>
            </p:spPr>
            <p:txBody>
              <a:bodyPr/>
              <a:lstStyle/>
              <a:p>
                <a:r>
                  <a:rPr lang="zh-CN" altLang="en-US">
                    <a:noFill/>
                  </a:rPr>
                  <a:t> </a:t>
                </a:r>
              </a:p>
            </p:txBody>
          </p:sp>
        </mc:Fallback>
      </mc:AlternateContent>
      <p:sp>
        <p:nvSpPr>
          <p:cNvPr id="53" name="左箭头 52"/>
          <p:cNvSpPr/>
          <p:nvPr/>
        </p:nvSpPr>
        <p:spPr>
          <a:xfrm flipH="1">
            <a:off x="8105443" y="3719819"/>
            <a:ext cx="197311" cy="4941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15" name="Picture 2" descr="http://img1.mydrivers.com/img/20120801/13cf2e2c3365454ab842e7e045e56903.jp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3548"/>
          <a:stretch>
            <a:fillRect/>
          </a:stretch>
        </p:blipFill>
        <p:spPr bwMode="auto">
          <a:xfrm>
            <a:off x="6627770" y="4037067"/>
            <a:ext cx="368393" cy="3639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sootuu.com/vector/200801/142/0973.jpg"/>
          <p:cNvPicPr>
            <a:picLocks noChangeAspect="1" noChangeArrowheads="1"/>
          </p:cNvPicPr>
          <p:nvPr/>
        </p:nvPicPr>
        <p:blipFill rotWithShape="1">
          <a:blip r:embed="rId5">
            <a:extLst>
              <a:ext uri="{28A0092B-C50C-407E-A947-70E740481C1C}">
                <a14:useLocalDpi xmlns:a14="http://schemas.microsoft.com/office/drawing/2010/main" val="0"/>
              </a:ext>
            </a:extLst>
          </a:blip>
          <a:srcRect l="9352" r="7434" b="29871"/>
          <a:stretch>
            <a:fillRect/>
          </a:stretch>
        </p:blipFill>
        <p:spPr bwMode="auto">
          <a:xfrm>
            <a:off x="5834668" y="2081410"/>
            <a:ext cx="1883993" cy="177464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6140861" y="2947740"/>
            <a:ext cx="573366" cy="516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矩形 9"/>
          <p:cNvSpPr/>
          <p:nvPr/>
        </p:nvSpPr>
        <p:spPr>
          <a:xfrm>
            <a:off x="6794029" y="2947740"/>
            <a:ext cx="573366" cy="516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6140861" y="2362809"/>
            <a:ext cx="1224721" cy="5160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1026" name="Picture 2" descr="http://pic26.nipic.com/20130108/11664993_084813521199_2.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11967" y="2361307"/>
            <a:ext cx="518375" cy="518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g2.imgtn.bdimg.com/it/u=3634998061,1555066409&amp;fm=206&amp;gp=0.jp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7445" r="14863" b="8507"/>
          <a:stretch>
            <a:fillRect/>
          </a:stretch>
        </p:blipFill>
        <p:spPr bwMode="auto">
          <a:xfrm flipH="1">
            <a:off x="6293166" y="3014983"/>
            <a:ext cx="268755" cy="40982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5987552" y="4537723"/>
            <a:ext cx="18838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Move up/left/right</a:t>
            </a:r>
            <a:endParaRPr lang="zh-CN" altLang="en-US"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8425076" y="2193603"/>
            <a:ext cx="3293493" cy="1388812"/>
            <a:chOff x="2636319" y="2569272"/>
            <a:chExt cx="3293493" cy="1388812"/>
          </a:xfrm>
        </p:grpSpPr>
        <mc:AlternateContent xmlns:mc="http://schemas.openxmlformats.org/markup-compatibility/2006" xmlns:a14="http://schemas.microsoft.com/office/drawing/2010/main">
          <mc:Choice Requires="a14">
            <p:sp>
              <p:nvSpPr>
                <p:cNvPr id="92" name="椭圆 91"/>
                <p:cNvSpPr/>
                <p:nvPr/>
              </p:nvSpPr>
              <p:spPr>
                <a:xfrm>
                  <a:off x="3540052"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92" name="椭圆 91"/>
                <p:cNvSpPr>
                  <a:spLocks noRot="1" noChangeAspect="1" noMove="1" noResize="1" noEditPoints="1" noAdjustHandles="1" noChangeArrowheads="1" noChangeShapeType="1" noTextEdit="1"/>
                </p:cNvSpPr>
                <p:nvPr/>
              </p:nvSpPr>
              <p:spPr>
                <a:xfrm>
                  <a:off x="3540052" y="3249715"/>
                  <a:ext cx="396240" cy="396240"/>
                </a:xfrm>
                <a:prstGeom prst="ellipse">
                  <a:avLst/>
                </a:prstGeom>
                <a:blipFill rotWithShape="1">
                  <a:blip r:embed="rId8"/>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椭圆 92"/>
                <p:cNvSpPr/>
                <p:nvPr/>
              </p:nvSpPr>
              <p:spPr>
                <a:xfrm>
                  <a:off x="4678753"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93" name="椭圆 92"/>
                <p:cNvSpPr>
                  <a:spLocks noRot="1" noChangeAspect="1" noMove="1" noResize="1" noEditPoints="1" noAdjustHandles="1" noChangeArrowheads="1" noChangeShapeType="1" noTextEdit="1"/>
                </p:cNvSpPr>
                <p:nvPr/>
              </p:nvSpPr>
              <p:spPr>
                <a:xfrm>
                  <a:off x="4678753" y="3249715"/>
                  <a:ext cx="396240" cy="396240"/>
                </a:xfrm>
                <a:prstGeom prst="ellipse">
                  <a:avLst/>
                </a:prstGeom>
                <a:blipFill rotWithShape="1">
                  <a:blip r:embed="rId9"/>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椭圆 93"/>
                <p:cNvSpPr/>
                <p:nvPr/>
              </p:nvSpPr>
              <p:spPr>
                <a:xfrm>
                  <a:off x="4093298" y="2569272"/>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94" name="椭圆 93"/>
                <p:cNvSpPr>
                  <a:spLocks noRot="1" noChangeAspect="1" noMove="1" noResize="1" noEditPoints="1" noAdjustHandles="1" noChangeArrowheads="1" noChangeShapeType="1" noTextEdit="1"/>
                </p:cNvSpPr>
                <p:nvPr/>
              </p:nvSpPr>
              <p:spPr>
                <a:xfrm>
                  <a:off x="4093298" y="2569272"/>
                  <a:ext cx="396240" cy="396240"/>
                </a:xfrm>
                <a:prstGeom prst="ellipse">
                  <a:avLst/>
                </a:prstGeom>
                <a:blipFill rotWithShape="1">
                  <a:blip r:embed="rId10"/>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95" name="直接箭头连接符 94"/>
            <p:cNvCxnSpPr>
              <a:stCxn id="92" idx="0"/>
              <a:endCxn id="94" idx="3"/>
            </p:cNvCxnSpPr>
            <p:nvPr/>
          </p:nvCxnSpPr>
          <p:spPr>
            <a:xfrm flipV="1">
              <a:off x="3738172" y="2907484"/>
              <a:ext cx="413154"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93" idx="0"/>
              <a:endCxn id="94" idx="5"/>
            </p:cNvCxnSpPr>
            <p:nvPr/>
          </p:nvCxnSpPr>
          <p:spPr>
            <a:xfrm flipH="1" flipV="1">
              <a:off x="4431510" y="2907484"/>
              <a:ext cx="445363"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92" idx="7"/>
              <a:endCxn id="93" idx="1"/>
            </p:cNvCxnSpPr>
            <p:nvPr/>
          </p:nvCxnSpPr>
          <p:spPr>
            <a:xfrm>
              <a:off x="3878264" y="3307743"/>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93" idx="3"/>
              <a:endCxn id="92" idx="5"/>
            </p:cNvCxnSpPr>
            <p:nvPr/>
          </p:nvCxnSpPr>
          <p:spPr>
            <a:xfrm flipH="1">
              <a:off x="3878264" y="3587927"/>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3441995" y="2803923"/>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100" name="文本框 99"/>
            <p:cNvSpPr txBox="1"/>
            <p:nvPr/>
          </p:nvSpPr>
          <p:spPr>
            <a:xfrm>
              <a:off x="4612371" y="2798320"/>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101" name="文本框 100"/>
            <p:cNvSpPr txBox="1"/>
            <p:nvPr/>
          </p:nvSpPr>
          <p:spPr>
            <a:xfrm>
              <a:off x="4058167" y="3588752"/>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102" name="文本框 101"/>
            <p:cNvSpPr txBox="1"/>
            <p:nvPr/>
          </p:nvSpPr>
          <p:spPr>
            <a:xfrm>
              <a:off x="3960287" y="3003866"/>
              <a:ext cx="60305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103" name="文本框 102"/>
            <p:cNvSpPr txBox="1"/>
            <p:nvPr/>
          </p:nvSpPr>
          <p:spPr>
            <a:xfrm>
              <a:off x="5379661" y="3257335"/>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104" name="文本框 103"/>
            <p:cNvSpPr txBox="1"/>
            <p:nvPr/>
          </p:nvSpPr>
          <p:spPr>
            <a:xfrm>
              <a:off x="2636319" y="3240006"/>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105" name="弧形 104"/>
            <p:cNvSpPr/>
            <p:nvPr/>
          </p:nvSpPr>
          <p:spPr>
            <a:xfrm rot="20712355">
              <a:off x="5018546" y="3247621"/>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6" name="弧形 105"/>
            <p:cNvSpPr/>
            <p:nvPr/>
          </p:nvSpPr>
          <p:spPr>
            <a:xfrm rot="887645" flipH="1">
              <a:off x="3218963" y="3247620"/>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4" name="上箭头 3"/>
          <p:cNvSpPr/>
          <p:nvPr/>
        </p:nvSpPr>
        <p:spPr>
          <a:xfrm>
            <a:off x="6280847" y="2710440"/>
            <a:ext cx="268755" cy="2470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上箭头 34"/>
          <p:cNvSpPr/>
          <p:nvPr/>
        </p:nvSpPr>
        <p:spPr>
          <a:xfrm>
            <a:off x="6929477" y="2699828"/>
            <a:ext cx="268755" cy="2470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4" descr="http://img2.imgtn.bdimg.com/it/u=3634998061,1555066409&amp;fm=206&amp;gp=0.jp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7445" r="14863" b="8507"/>
          <a:stretch>
            <a:fillRect/>
          </a:stretch>
        </p:blipFill>
        <p:spPr bwMode="auto">
          <a:xfrm flipH="1">
            <a:off x="6941796" y="2983478"/>
            <a:ext cx="268755" cy="40982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490228" y="5082693"/>
            <a:ext cx="720323" cy="771371"/>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33</a:t>
            </a:fld>
            <a:endParaRPr lang="zh-CN" altLang="zh-CN">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102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wipe(down)">
                                      <p:cBhvr>
                                        <p:cTn id="18" dur="500"/>
                                        <p:tgtEl>
                                          <p:spTgt spid="102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par>
                                <p:cTn id="22" presetID="22" presetClass="entr" presetSubtype="4"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Q-Learning</a:t>
            </a:r>
            <a:endParaRPr lang="zh-CN" altLang="en-US" dirty="0"/>
          </a:p>
        </p:txBody>
      </p:sp>
      <mc:AlternateContent xmlns:mc="http://schemas.openxmlformats.org/markup-compatibility/2006" xmlns:a14="http://schemas.microsoft.com/office/drawing/2010/main">
        <mc:Choice Requires="a14">
          <p:graphicFrame>
            <p:nvGraphicFramePr>
              <p:cNvPr id="14" name="表格 13"/>
              <p:cNvGraphicFramePr>
                <a:graphicFrameLocks noGrp="1"/>
              </p:cNvGraphicFramePr>
              <p:nvPr/>
            </p:nvGraphicFramePr>
            <p:xfrm>
              <a:off x="3813044" y="3112237"/>
              <a:ext cx="2231236" cy="1488470"/>
            </p:xfrm>
            <a:graphic>
              <a:graphicData uri="http://schemas.openxmlformats.org/drawingml/2006/table">
                <a:tbl>
                  <a:tblPr>
                    <a:tableStyleId>{BC89EF96-8CEA-46FF-86C4-4CE0E7609802}</a:tableStyleId>
                  </a:tblPr>
                  <a:tblGrid>
                    <a:gridCol w="744309"/>
                    <a:gridCol w="458008"/>
                    <a:gridCol w="472659"/>
                    <a:gridCol w="556260"/>
                  </a:tblGrid>
                  <a:tr h="421217">
                    <a:tc>
                      <a:txBody>
                        <a:bodyPr/>
                        <a:lstStyle/>
                        <a:p>
                          <a:pPr algn="ctr"/>
                          <a14:m>
                            <m:oMathPara xmlns:m="http://schemas.openxmlformats.org/officeDocument/2006/math">
                              <m:oMathParaPr>
                                <m:jc m:val="centerGroup"/>
                              </m:oMathParaPr>
                              <m:oMath xmlns:m="http://schemas.openxmlformats.org/officeDocument/2006/math">
                                <m:r>
                                  <a:rPr lang="en-US" altLang="zh-CN" sz="1400" dirty="0" smtClean="0">
                                    <a:latin typeface="Cambria Math" panose="02040503050406030204" pitchFamily="18" charset="0"/>
                                  </a:rPr>
                                  <m:t>𝑄</m:t>
                                </m:r>
                                <m:d>
                                  <m:dPr>
                                    <m:begChr m:val="["/>
                                    <m:endChr m:val="]"/>
                                    <m:ctrlPr>
                                      <a:rPr lang="en-US" altLang="zh-CN" sz="1400" i="1" dirty="0">
                                        <a:latin typeface="Cambria Math"/>
                                      </a:rPr>
                                    </m:ctrlPr>
                                  </m:dPr>
                                  <m:e>
                                    <m:r>
                                      <a:rPr lang="en-US" altLang="zh-CN" sz="1400" dirty="0" smtClean="0">
                                        <a:latin typeface="Cambria Math" panose="02040503050406030204" pitchFamily="18" charset="0"/>
                                      </a:rPr>
                                      <m:t>𝑠</m:t>
                                    </m:r>
                                    <m:r>
                                      <a:rPr lang="en-US" altLang="zh-CN" sz="1400">
                                        <a:latin typeface="Cambria Math" panose="02040503050406030204" pitchFamily="18" charset="0"/>
                                      </a:rPr>
                                      <m:t>,</m:t>
                                    </m:r>
                                    <m:r>
                                      <a:rPr lang="en-US" altLang="zh-CN" sz="1400" smtClean="0">
                                        <a:latin typeface="Cambria Math" panose="02040503050406030204" pitchFamily="18" charset="0"/>
                                      </a:rPr>
                                      <m:t>𝑎</m:t>
                                    </m:r>
                                  </m:e>
                                </m:d>
                              </m:oMath>
                            </m:oMathPara>
                          </a14:m>
                          <a:endParaRPr lang="zh-CN" altLang="en-US" sz="14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𝒂</m:t>
                                    </m:r>
                                  </m:e>
                                  <m:sub>
                                    <m:r>
                                      <a:rPr lang="en-US" altLang="zh-CN" sz="1400" smtClean="0">
                                        <a:latin typeface="Cambria Math" panose="02040503050406030204" pitchFamily="18" charset="0"/>
                                      </a:rPr>
                                      <m:t>𝟏</m:t>
                                    </m:r>
                                  </m:sub>
                                </m:sSub>
                              </m:oMath>
                            </m:oMathPara>
                          </a14:m>
                          <a:endParaRPr lang="en-US" altLang="zh-CN" sz="1400" dirty="0">
                            <a:solidFill>
                              <a:schemeClr val="tx1"/>
                            </a:solidFill>
                          </a:endParaRPr>
                        </a:p>
                        <a:p>
                          <a:pPr algn="ctr"/>
                          <a:r>
                            <a:rPr lang="en-US" altLang="zh-CN" sz="1400" dirty="0">
                              <a:solidFill>
                                <a:schemeClr val="tx1"/>
                              </a:solidFill>
                            </a:rPr>
                            <a:t>up</a:t>
                          </a:r>
                          <a:endParaRPr lang="zh-CN" altLang="en-US" sz="14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𝒂</m:t>
                                    </m:r>
                                  </m:e>
                                  <m:sub>
                                    <m:r>
                                      <a:rPr lang="en-US" altLang="zh-CN" sz="1400" smtClean="0">
                                        <a:latin typeface="Cambria Math" panose="02040503050406030204" pitchFamily="18" charset="0"/>
                                      </a:rPr>
                                      <m:t>𝟐</m:t>
                                    </m:r>
                                  </m:sub>
                                </m:sSub>
                              </m:oMath>
                            </m:oMathPara>
                          </a14:m>
                          <a:endParaRPr lang="en-US" altLang="zh-CN" sz="1400" dirty="0">
                            <a:solidFill>
                              <a:schemeClr val="tx1"/>
                            </a:solidFill>
                          </a:endParaRPr>
                        </a:p>
                        <a:p>
                          <a:pPr algn="ctr"/>
                          <a:r>
                            <a:rPr lang="en-US" altLang="zh-CN" sz="1400" dirty="0">
                              <a:solidFill>
                                <a:schemeClr val="tx1"/>
                              </a:solidFill>
                            </a:rPr>
                            <a:t>left</a:t>
                          </a:r>
                          <a:endParaRPr lang="zh-CN" altLang="en-US" sz="14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𝒂</m:t>
                                    </m:r>
                                  </m:e>
                                  <m:sub>
                                    <m:r>
                                      <a:rPr lang="en-US" altLang="zh-CN" sz="1400" b="0" i="0" smtClean="0">
                                        <a:latin typeface="Cambria Math" panose="02040503050406030204" pitchFamily="18" charset="0"/>
                                      </a:rPr>
                                      <m:t>3</m:t>
                                    </m:r>
                                  </m:sub>
                                </m:sSub>
                              </m:oMath>
                            </m:oMathPara>
                          </a14:m>
                          <a:endParaRPr lang="en-US" altLang="zh-CN" sz="1400" dirty="0">
                            <a:solidFill>
                              <a:schemeClr val="tx1"/>
                            </a:solidFill>
                          </a:endParaRPr>
                        </a:p>
                        <a:p>
                          <a:pPr algn="ctr"/>
                          <a:r>
                            <a:rPr lang="en-US" altLang="zh-CN" sz="1400" dirty="0">
                              <a:solidFill>
                                <a:schemeClr val="tx1"/>
                              </a:solidFill>
                            </a:rPr>
                            <a:t>right</a:t>
                          </a:r>
                          <a:endParaRPr lang="zh-CN" altLang="en-US" sz="1400" dirty="0">
                            <a:solidFill>
                              <a:schemeClr val="tx1"/>
                            </a:solidFill>
                          </a:endParaRPr>
                        </a:p>
                      </a:txBody>
                      <a:tcPr/>
                    </a:tc>
                  </a:tr>
                  <a:tr h="33023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𝟏</m:t>
                                    </m:r>
                                  </m:sub>
                                </m:sSub>
                              </m:oMath>
                            </m:oMathPara>
                          </a14:m>
                          <a:endParaRPr lang="zh-CN" altLang="en-US" sz="1400" dirty="0">
                            <a:solidFill>
                              <a:schemeClr val="tx1"/>
                            </a:solidFill>
                          </a:endParaRPr>
                        </a:p>
                      </a:txBody>
                      <a:tcPr/>
                    </a:tc>
                    <a:tc>
                      <a:txBody>
                        <a:bodyPr/>
                        <a:lstStyle/>
                        <a:p>
                          <a:pPr algn="ctr"/>
                          <a:endParaRPr lang="zh-CN" altLang="en-US" sz="1400" dirty="0">
                            <a:solidFill>
                              <a:schemeClr val="tx1"/>
                            </a:solidFill>
                          </a:endParaRPr>
                        </a:p>
                      </a:txBody>
                      <a:tcPr/>
                    </a:tc>
                    <a:tc>
                      <a:txBody>
                        <a:bodyPr/>
                        <a:lstStyle/>
                        <a:p>
                          <a:pPr algn="ctr"/>
                          <a:endParaRPr lang="zh-CN" altLang="en-US" sz="1400" dirty="0">
                            <a:solidFill>
                              <a:schemeClr val="tx1"/>
                            </a:solidFill>
                          </a:endParaRPr>
                        </a:p>
                      </a:txBody>
                      <a:tcPr/>
                    </a:tc>
                    <a:tc>
                      <a:txBody>
                        <a:bodyPr/>
                        <a:lstStyle/>
                        <a:p>
                          <a:pPr algn="ctr"/>
                          <a:endParaRPr lang="zh-CN" altLang="en-US" sz="1400" dirty="0">
                            <a:solidFill>
                              <a:schemeClr val="tx1"/>
                            </a:solidFill>
                          </a:endParaRPr>
                        </a:p>
                      </a:txBody>
                      <a:tcPr/>
                    </a:tc>
                  </a:tr>
                  <a:tr h="33528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𝟐</m:t>
                                    </m:r>
                                  </m:sub>
                                </m:sSub>
                              </m:oMath>
                            </m:oMathPara>
                          </a14:m>
                          <a:endParaRPr lang="zh-CN" altLang="en-US" sz="1400" dirty="0">
                            <a:solidFill>
                              <a:schemeClr val="tx1"/>
                            </a:solidFill>
                          </a:endParaRPr>
                        </a:p>
                      </a:txBody>
                      <a:tcPr/>
                    </a:tc>
                    <a:tc>
                      <a:txBody>
                        <a:bodyPr/>
                        <a:lstStyle/>
                        <a:p>
                          <a:pPr algn="ctr"/>
                          <a:endParaRPr lang="zh-CN" altLang="en-US" sz="1400">
                            <a:solidFill>
                              <a:schemeClr val="tx1"/>
                            </a:solidFill>
                          </a:endParaRPr>
                        </a:p>
                      </a:txBody>
                      <a:tcPr/>
                    </a:tc>
                    <a:tc>
                      <a:txBody>
                        <a:bodyPr/>
                        <a:lstStyle/>
                        <a:p>
                          <a:pPr algn="ctr"/>
                          <a:endParaRPr lang="zh-CN" altLang="en-US" sz="1400">
                            <a:solidFill>
                              <a:schemeClr val="tx1"/>
                            </a:solidFill>
                          </a:endParaRPr>
                        </a:p>
                      </a:txBody>
                      <a:tcPr/>
                    </a:tc>
                    <a:tc>
                      <a:txBody>
                        <a:bodyPr/>
                        <a:lstStyle/>
                        <a:p>
                          <a:pPr algn="ctr"/>
                          <a:endParaRPr lang="zh-CN" altLang="en-US" sz="1400">
                            <a:solidFill>
                              <a:schemeClr val="tx1"/>
                            </a:solidFill>
                          </a:endParaRPr>
                        </a:p>
                      </a:txBody>
                      <a:tcPr/>
                    </a:tc>
                  </a:tr>
                  <a:tr h="29438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𝟑</m:t>
                                    </m:r>
                                  </m:sub>
                                </m:sSub>
                              </m:oMath>
                            </m:oMathPara>
                          </a14:m>
                          <a:endParaRPr lang="zh-CN" altLang="en-US" sz="1400" dirty="0">
                            <a:solidFill>
                              <a:schemeClr val="tx1"/>
                            </a:solidFill>
                          </a:endParaRPr>
                        </a:p>
                      </a:txBody>
                      <a:tcPr/>
                    </a:tc>
                    <a:tc>
                      <a:txBody>
                        <a:bodyPr/>
                        <a:lstStyle/>
                        <a:p>
                          <a:pPr algn="ctr"/>
                          <a:r>
                            <a:rPr lang="en-US" altLang="zh-CN" sz="1400" dirty="0">
                              <a:solidFill>
                                <a:schemeClr val="tx1"/>
                              </a:solidFill>
                            </a:rPr>
                            <a:t>-</a:t>
                          </a:r>
                          <a:endParaRPr lang="zh-CN" altLang="en-US" sz="1400" dirty="0">
                            <a:solidFill>
                              <a:schemeClr val="tx1"/>
                            </a:solidFill>
                          </a:endParaRPr>
                        </a:p>
                      </a:txBody>
                      <a:tcPr/>
                    </a:tc>
                    <a:tc>
                      <a:txBody>
                        <a:bodyPr/>
                        <a:lstStyle/>
                        <a:p>
                          <a:pPr algn="ctr"/>
                          <a:r>
                            <a:rPr lang="en-US" altLang="zh-CN" sz="1400" dirty="0">
                              <a:solidFill>
                                <a:schemeClr val="tx1"/>
                              </a:solidFill>
                            </a:rPr>
                            <a:t>-</a:t>
                          </a:r>
                          <a:endParaRPr lang="zh-CN" altLang="en-US" sz="1400" dirty="0">
                            <a:solidFill>
                              <a:schemeClr val="tx1"/>
                            </a:solidFill>
                          </a:endParaRPr>
                        </a:p>
                      </a:txBody>
                      <a:tcPr/>
                    </a:tc>
                    <a:tc>
                      <a:txBody>
                        <a:bodyPr/>
                        <a:lstStyle/>
                        <a:p>
                          <a:pPr algn="ctr"/>
                          <a:r>
                            <a:rPr lang="en-US" altLang="zh-CN" sz="1400" dirty="0">
                              <a:solidFill>
                                <a:schemeClr val="tx1"/>
                              </a:solidFill>
                            </a:rPr>
                            <a:t>-</a:t>
                          </a:r>
                          <a:endParaRPr lang="zh-CN" altLang="en-US" sz="1400" dirty="0">
                            <a:solidFill>
                              <a:schemeClr val="tx1"/>
                            </a:solidFill>
                          </a:endParaRPr>
                        </a:p>
                      </a:txBody>
                      <a:tcPr/>
                    </a:tc>
                  </a:tr>
                </a:tbl>
              </a:graphicData>
            </a:graphic>
          </p:graphicFrame>
        </mc:Choice>
        <mc:Fallback xmlns="">
          <p:graphicFrame>
            <p:nvGraphicFramePr>
              <p:cNvPr id="14" name="表格 13"/>
              <p:cNvGraphicFramePr>
                <a:graphicFrameLocks noGrp="1"/>
              </p:cNvGraphicFramePr>
              <p:nvPr/>
            </p:nvGraphicFramePr>
            <p:xfrm>
              <a:off x="3813044" y="3112237"/>
              <a:ext cx="2231236" cy="1488470"/>
            </p:xfrm>
            <a:graphic>
              <a:graphicData uri="http://schemas.openxmlformats.org/drawingml/2006/table">
                <a:tbl>
                  <a:tblPr>
                    <a:tableStyleId>{BC89EF96-8CEA-46FF-86C4-4CE0E7609802}</a:tableStyleId>
                  </a:tblPr>
                  <a:tblGrid>
                    <a:gridCol w="744309"/>
                    <a:gridCol w="458008"/>
                    <a:gridCol w="472659"/>
                    <a:gridCol w="556260"/>
                  </a:tblGrid>
                  <a:tr h="518160">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r>
                  <a:tr h="330200">
                    <a:tc>
                      <a:txBody>
                        <a:bodyPr/>
                        <a:lstStyle/>
                        <a:p>
                          <a:endParaRPr lang="zh-CN"/>
                        </a:p>
                      </a:txBody>
                      <a:tcPr>
                        <a:blipFill>
                          <a:blip r:embed="rId3"/>
                        </a:blipFill>
                      </a:tcPr>
                    </a:tc>
                    <a:tc>
                      <a:txBody>
                        <a:bodyPr/>
                        <a:lstStyle/>
                        <a:p>
                          <a:pPr algn="ctr"/>
                          <a:endParaRPr lang="zh-CN" altLang="en-US" sz="1400" dirty="0">
                            <a:solidFill>
                              <a:schemeClr val="tx1"/>
                            </a:solidFill>
                          </a:endParaRPr>
                        </a:p>
                      </a:txBody>
                      <a:tcPr/>
                    </a:tc>
                    <a:tc>
                      <a:txBody>
                        <a:bodyPr/>
                        <a:lstStyle/>
                        <a:p>
                          <a:pPr algn="ctr"/>
                          <a:endParaRPr lang="zh-CN" altLang="en-US" sz="1400" dirty="0">
                            <a:solidFill>
                              <a:schemeClr val="tx1"/>
                            </a:solidFill>
                          </a:endParaRPr>
                        </a:p>
                      </a:txBody>
                      <a:tcPr/>
                    </a:tc>
                    <a:tc>
                      <a:txBody>
                        <a:bodyPr/>
                        <a:lstStyle/>
                        <a:p>
                          <a:pPr algn="ctr"/>
                          <a:endParaRPr lang="zh-CN" altLang="en-US" sz="1400" dirty="0">
                            <a:solidFill>
                              <a:schemeClr val="tx1"/>
                            </a:solidFill>
                          </a:endParaRPr>
                        </a:p>
                      </a:txBody>
                      <a:tcPr/>
                    </a:tc>
                  </a:tr>
                  <a:tr h="335280">
                    <a:tc>
                      <a:txBody>
                        <a:bodyPr/>
                        <a:lstStyle/>
                        <a:p>
                          <a:endParaRPr lang="zh-CN"/>
                        </a:p>
                      </a:txBody>
                      <a:tcPr>
                        <a:blipFill>
                          <a:blip r:embed="rId3"/>
                        </a:blipFill>
                      </a:tcPr>
                    </a:tc>
                    <a:tc>
                      <a:txBody>
                        <a:bodyPr/>
                        <a:lstStyle/>
                        <a:p>
                          <a:pPr algn="ctr"/>
                          <a:endParaRPr lang="zh-CN" altLang="en-US" sz="1400">
                            <a:solidFill>
                              <a:schemeClr val="tx1"/>
                            </a:solidFill>
                          </a:endParaRPr>
                        </a:p>
                      </a:txBody>
                      <a:tcPr/>
                    </a:tc>
                    <a:tc>
                      <a:txBody>
                        <a:bodyPr/>
                        <a:lstStyle/>
                        <a:p>
                          <a:pPr algn="ctr"/>
                          <a:endParaRPr lang="zh-CN" altLang="en-US" sz="1400">
                            <a:solidFill>
                              <a:schemeClr val="tx1"/>
                            </a:solidFill>
                          </a:endParaRPr>
                        </a:p>
                      </a:txBody>
                      <a:tcPr/>
                    </a:tc>
                    <a:tc>
                      <a:txBody>
                        <a:bodyPr/>
                        <a:lstStyle/>
                        <a:p>
                          <a:pPr algn="ctr"/>
                          <a:endParaRPr lang="zh-CN" altLang="en-US" sz="1400">
                            <a:solidFill>
                              <a:schemeClr val="tx1"/>
                            </a:solidFill>
                          </a:endParaRPr>
                        </a:p>
                      </a:txBody>
                      <a:tcPr/>
                    </a:tc>
                  </a:tr>
                  <a:tr h="304800">
                    <a:tc>
                      <a:txBody>
                        <a:bodyPr/>
                        <a:lstStyle/>
                        <a:p>
                          <a:endParaRPr lang="zh-CN"/>
                        </a:p>
                      </a:txBody>
                      <a:tcPr>
                        <a:blipFill>
                          <a:blip r:embed="rId3"/>
                        </a:blipFill>
                      </a:tcPr>
                    </a:tc>
                    <a:tc>
                      <a:txBody>
                        <a:bodyPr/>
                        <a:lstStyle/>
                        <a:p>
                          <a:pPr algn="ctr"/>
                          <a:r>
                            <a:rPr lang="en-US" altLang="zh-CN" sz="1400" dirty="0">
                              <a:solidFill>
                                <a:schemeClr val="tx1"/>
                              </a:solidFill>
                            </a:rPr>
                            <a:t>-</a:t>
                          </a:r>
                          <a:endParaRPr lang="zh-CN" altLang="en-US" sz="1400" dirty="0">
                            <a:solidFill>
                              <a:schemeClr val="tx1"/>
                            </a:solidFill>
                          </a:endParaRPr>
                        </a:p>
                      </a:txBody>
                      <a:tcPr/>
                    </a:tc>
                    <a:tc>
                      <a:txBody>
                        <a:bodyPr/>
                        <a:lstStyle/>
                        <a:p>
                          <a:pPr algn="ctr"/>
                          <a:r>
                            <a:rPr lang="en-US" altLang="zh-CN" sz="1400" dirty="0">
                              <a:solidFill>
                                <a:schemeClr val="tx1"/>
                              </a:solidFill>
                            </a:rPr>
                            <a:t>-</a:t>
                          </a:r>
                          <a:endParaRPr lang="zh-CN" altLang="en-US" sz="1400" dirty="0">
                            <a:solidFill>
                              <a:schemeClr val="tx1"/>
                            </a:solidFill>
                          </a:endParaRPr>
                        </a:p>
                      </a:txBody>
                      <a:tcPr/>
                    </a:tc>
                    <a:tc>
                      <a:txBody>
                        <a:bodyPr/>
                        <a:lstStyle/>
                        <a:p>
                          <a:pPr algn="ctr"/>
                          <a:r>
                            <a:rPr lang="en-US" altLang="zh-CN" sz="1400" dirty="0">
                              <a:solidFill>
                                <a:schemeClr val="tx1"/>
                              </a:solidFill>
                            </a:rPr>
                            <a:t>-</a:t>
                          </a:r>
                          <a:endParaRPr lang="zh-CN" altLang="en-US" sz="1400" dirty="0">
                            <a:solidFill>
                              <a:schemeClr val="tx1"/>
                            </a:solidFill>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15" name="文本框 14"/>
              <p:cNvSpPr txBox="1"/>
              <p:nvPr/>
            </p:nvSpPr>
            <p:spPr>
              <a:xfrm>
                <a:off x="7010308" y="1505332"/>
                <a:ext cx="4537652" cy="489916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u="sng" dirty="0"/>
                  <a:t>Algorithm Q-Learning</a:t>
                </a:r>
              </a:p>
              <a:p>
                <a:r>
                  <a:rPr lang="en-US" altLang="zh-CN" b="1" dirty="0"/>
                  <a:t>Input:</a:t>
                </a:r>
              </a:p>
              <a:p>
                <a:pPr lvl="1"/>
                <a14:m>
                  <m:oMath xmlns:m="http://schemas.openxmlformats.org/officeDocument/2006/math">
                    <m:r>
                      <a:rPr lang="en-US" altLang="zh-CN" i="1">
                        <a:latin typeface="Cambria Math" panose="02040503050406030204" pitchFamily="18" charset="0"/>
                      </a:rPr>
                      <m:t>𝑆</m:t>
                    </m:r>
                  </m:oMath>
                </a14:m>
                <a:r>
                  <a:rPr lang="en-US" altLang="zh-CN" dirty="0"/>
                  <a:t> is a set of states</a:t>
                </a:r>
              </a:p>
              <a:p>
                <a:pPr lvl="1"/>
                <a14:m>
                  <m:oMath xmlns:m="http://schemas.openxmlformats.org/officeDocument/2006/math">
                    <m:r>
                      <a:rPr lang="en-US" altLang="zh-CN" i="1">
                        <a:latin typeface="Cambria Math" panose="02040503050406030204" pitchFamily="18" charset="0"/>
                      </a:rPr>
                      <m:t>𝐴</m:t>
                    </m:r>
                  </m:oMath>
                </a14:m>
                <a:r>
                  <a:rPr lang="en-US" altLang="zh-CN" dirty="0"/>
                  <a:t> is a set of actions</a:t>
                </a:r>
              </a:p>
              <a:p>
                <a:pPr lvl="1"/>
                <a14:m>
                  <m:oMath xmlns:m="http://schemas.openxmlformats.org/officeDocument/2006/math">
                    <m:r>
                      <a:rPr lang="en-US" altLang="zh-CN" i="1">
                        <a:latin typeface="Cambria Math" panose="02040503050406030204" pitchFamily="18" charset="0"/>
                      </a:rPr>
                      <m:t>𝛾</m:t>
                    </m:r>
                  </m:oMath>
                </a14:m>
                <a:r>
                  <a:rPr lang="en-US" altLang="zh-CN" dirty="0"/>
                  <a:t> is the discount</a:t>
                </a:r>
              </a:p>
              <a:p>
                <a:r>
                  <a:rPr lang="en-US" altLang="zh-CN" dirty="0"/>
                  <a:t>initialize </a:t>
                </a:r>
                <a14:m>
                  <m:oMath xmlns:m="http://schemas.openxmlformats.org/officeDocument/2006/math">
                    <m:r>
                      <a:rPr lang="en-US" altLang="zh-CN" i="1" dirty="0">
                        <a:latin typeface="Cambria Math" panose="02040503050406030204" pitchFamily="18" charset="0"/>
                      </a:rPr>
                      <m:t>𝑄</m:t>
                    </m:r>
                    <m:r>
                      <a:rPr lang="en-US" altLang="zh-CN" i="1" dirty="0">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oMath>
                </a14:m>
                <a:r>
                  <a:rPr lang="en-US" altLang="zh-CN" dirty="0"/>
                  <a:t> arbitrarily</a:t>
                </a:r>
              </a:p>
              <a:p>
                <a:r>
                  <a:rPr lang="en-US" altLang="zh-CN" dirty="0"/>
                  <a:t>observe initial state </a:t>
                </a:r>
                <a14:m>
                  <m:oMath xmlns:m="http://schemas.openxmlformats.org/officeDocument/2006/math">
                    <m:r>
                      <a:rPr lang="en-US" altLang="zh-CN" i="1">
                        <a:latin typeface="Cambria Math" panose="02040503050406030204" pitchFamily="18" charset="0"/>
                      </a:rPr>
                      <m:t>𝑠</m:t>
                    </m:r>
                  </m:oMath>
                </a14:m>
                <a:r>
                  <a:rPr lang="en-US" altLang="zh-CN" dirty="0"/>
                  <a:t> </a:t>
                </a:r>
              </a:p>
              <a:p>
                <a:r>
                  <a:rPr lang="en-US" altLang="zh-CN" b="1" dirty="0"/>
                  <a:t>Repeat:</a:t>
                </a:r>
              </a:p>
              <a:p>
                <a:pPr lvl="1"/>
                <a:r>
                  <a:rPr lang="en-US" altLang="zh-CN" dirty="0"/>
                  <a:t>select and carry out an action </a:t>
                </a:r>
                <a14:m>
                  <m:oMath xmlns:m="http://schemas.openxmlformats.org/officeDocument/2006/math">
                    <m:r>
                      <a:rPr lang="en-US" altLang="zh-CN" i="1">
                        <a:latin typeface="Cambria Math" panose="02040503050406030204" pitchFamily="18" charset="0"/>
                      </a:rPr>
                      <m:t>𝑎</m:t>
                    </m:r>
                  </m:oMath>
                </a14:m>
                <a:r>
                  <a:rPr lang="en-US" altLang="zh-CN" dirty="0"/>
                  <a:t>, randomly</a:t>
                </a:r>
              </a:p>
              <a:p>
                <a:pPr lvl="1"/>
                <a:r>
                  <a:rPr lang="en-US" altLang="zh-CN" dirty="0"/>
                  <a:t>receive reward </a:t>
                </a:r>
                <a14:m>
                  <m:oMath xmlns:m="http://schemas.openxmlformats.org/officeDocument/2006/math">
                    <m:r>
                      <a:rPr lang="en-US" altLang="zh-CN" i="1">
                        <a:latin typeface="Cambria Math" panose="02040503050406030204" pitchFamily="18" charset="0"/>
                      </a:rPr>
                      <m:t>𝑟</m:t>
                    </m:r>
                  </m:oMath>
                </a14:m>
                <a:r>
                  <a:rPr lang="en-US" altLang="zh-CN" dirty="0"/>
                  <a:t> </a:t>
                </a:r>
              </a:p>
              <a:p>
                <a:pPr lvl="1"/>
                <a:r>
                  <a:rPr lang="en-US" altLang="zh-CN" dirty="0"/>
                  <a:t>observe new state </a:t>
                </a:r>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oMath>
                </a14:m>
                <a:endParaRPr lang="en-US" altLang="zh-CN" dirty="0"/>
              </a:p>
              <a:p>
                <a:pPr lvl="1"/>
                <a:r>
                  <a:rPr lang="en-US" altLang="zh-CN" dirty="0"/>
                  <a:t>If </a:t>
                </a:r>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oMath>
                </a14:m>
                <a:r>
                  <a:rPr lang="en-US" altLang="zh-CN" dirty="0"/>
                  <a:t> is terminal state:</a:t>
                </a:r>
              </a:p>
              <a:p>
                <a:pPr lvl="2"/>
                <a14:m>
                  <m:oMath xmlns:m="http://schemas.openxmlformats.org/officeDocument/2006/math">
                    <m:r>
                      <a:rPr lang="en-US" altLang="zh-CN" i="1" dirty="0">
                        <a:latin typeface="Cambria Math" panose="02040503050406030204" pitchFamily="18" charset="0"/>
                      </a:rPr>
                      <m:t>𝑄</m:t>
                    </m:r>
                    <m:d>
                      <m:dPr>
                        <m:begChr m:val="["/>
                        <m:endChr m:val="]"/>
                        <m:ctrlPr>
                          <a:rPr lang="en-US" altLang="zh-CN" i="1" dirty="0">
                            <a:latin typeface="Cambria Math"/>
                          </a:rPr>
                        </m:ctrlPr>
                      </m:dPr>
                      <m:e>
                        <m:r>
                          <a:rPr lang="en-US" altLang="zh-CN" i="1" dirty="0">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rPr>
                      <m:t>=</m:t>
                    </m:r>
                    <m:r>
                      <a:rPr lang="en-US" altLang="zh-CN" i="1">
                        <a:latin typeface="Cambria Math" panose="02040503050406030204" pitchFamily="18" charset="0"/>
                      </a:rPr>
                      <m:t>𝑟</m:t>
                    </m:r>
                  </m:oMath>
                </a14:m>
                <a:r>
                  <a:rPr lang="en-US" altLang="zh-CN" dirty="0"/>
                  <a:t> </a:t>
                </a:r>
              </a:p>
              <a:p>
                <a:pPr lvl="1"/>
                <a:r>
                  <a:rPr lang="en-US" altLang="zh-CN" dirty="0"/>
                  <a:t>Else: </a:t>
                </a:r>
              </a:p>
              <a:p>
                <a:pPr lvl="2"/>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𝑄</m:t>
                      </m:r>
                      <m:d>
                        <m:dPr>
                          <m:begChr m:val="["/>
                          <m:endChr m:val="]"/>
                          <m:ctrlPr>
                            <a:rPr lang="en-US" altLang="zh-CN" i="1" dirty="0">
                              <a:latin typeface="Cambria Math"/>
                            </a:rPr>
                          </m:ctrlPr>
                        </m:dPr>
                        <m:e>
                          <m:r>
                            <a:rPr lang="en-US" altLang="zh-CN" i="1" dirty="0">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𝛾</m:t>
                      </m:r>
                      <m:func>
                        <m:funcPr>
                          <m:ctrlPr>
                            <a:rPr lang="en-US" altLang="zh-CN" i="1">
                              <a:latin typeface="Cambria Math"/>
                            </a:rPr>
                          </m:ctrlPr>
                        </m:funcPr>
                        <m:fName>
                          <m:limLow>
                            <m:limLowPr>
                              <m:ctrlPr>
                                <a:rPr lang="en-US" altLang="zh-CN" i="1">
                                  <a:latin typeface="Cambria Math"/>
                                </a:rPr>
                              </m:ctrlPr>
                            </m:limLowPr>
                            <m:e>
                              <m:r>
                                <m:rPr>
                                  <m:sty m:val="p"/>
                                </m:rPr>
                                <a:rPr lang="en-US" altLang="zh-CN">
                                  <a:latin typeface="Cambria Math" panose="02040503050406030204" pitchFamily="18" charset="0"/>
                                </a:rPr>
                                <m:t>max</m:t>
                              </m:r>
                            </m:e>
                            <m:lim>
                              <m:sSup>
                                <m:sSupPr>
                                  <m:ctrlPr>
                                    <a:rPr lang="en-US" altLang="zh-CN" i="1">
                                      <a:latin typeface="Cambria Math"/>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lim>
                          </m:limLow>
                        </m:fName>
                        <m:e>
                          <m:r>
                            <a:rPr lang="en-US" altLang="zh-CN" i="1" dirty="0">
                              <a:latin typeface="Cambria Math" panose="02040503050406030204" pitchFamily="18" charset="0"/>
                            </a:rPr>
                            <m:t>𝑄</m:t>
                          </m:r>
                          <m:r>
                            <a:rPr lang="en-US" altLang="zh-CN" i="1" dirty="0">
                              <a:latin typeface="Cambria Math" panose="02040503050406030204" pitchFamily="18" charset="0"/>
                            </a:rPr>
                            <m:t>[</m:t>
                          </m:r>
                          <m:sSup>
                            <m:sSupPr>
                              <m:ctrlPr>
                                <a:rPr lang="en-US" altLang="zh-CN" i="1" dirty="0">
                                  <a:latin typeface="Cambria Math"/>
                                </a:rPr>
                              </m:ctrlPr>
                            </m:sSupPr>
                            <m:e>
                              <m:r>
                                <a:rPr lang="en-US" altLang="zh-CN" i="1" dirty="0">
                                  <a:latin typeface="Cambria Math" panose="02040503050406030204" pitchFamily="18" charset="0"/>
                                </a:rPr>
                                <m:t>𝑠</m:t>
                              </m:r>
                            </m:e>
                            <m:sup>
                              <m:r>
                                <a:rPr lang="en-US" altLang="zh-CN" i="1" dirty="0">
                                  <a:latin typeface="Cambria Math" panose="02040503050406030204" pitchFamily="18" charset="0"/>
                                </a:rPr>
                                <m:t>′</m:t>
                              </m:r>
                            </m:sup>
                          </m:sSup>
                          <m:r>
                            <a:rPr lang="en-US" altLang="zh-CN" i="1">
                              <a:latin typeface="Cambria Math" panose="02040503050406030204" pitchFamily="18" charset="0"/>
                            </a:rPr>
                            <m:t>,</m:t>
                          </m:r>
                          <m:sSup>
                            <m:sSupPr>
                              <m:ctrlPr>
                                <a:rPr lang="en-US" altLang="zh-CN" i="1" dirty="0">
                                  <a:latin typeface="Cambria Math"/>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r>
                            <a:rPr lang="en-US" altLang="zh-CN" i="1">
                              <a:latin typeface="Cambria Math" panose="02040503050406030204" pitchFamily="18" charset="0"/>
                            </a:rPr>
                            <m:t>]</m:t>
                          </m:r>
                        </m:e>
                      </m:func>
                    </m:oMath>
                  </m:oMathPara>
                </a14:m>
                <a:endParaRPr lang="en-US" altLang="zh-CN" dirty="0"/>
              </a:p>
              <a:p>
                <a:pPr lvl="1"/>
                <a14:m>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oMath>
                </a14:m>
                <a:r>
                  <a:rPr lang="zh-CN" altLang="en-US" dirty="0"/>
                  <a:t> </a:t>
                </a:r>
                <a:endParaRPr lang="en-US" altLang="zh-CN" dirty="0"/>
              </a:p>
              <a:p>
                <a:r>
                  <a:rPr lang="en-US" altLang="zh-CN" b="1" dirty="0"/>
                  <a:t>Until</a:t>
                </a:r>
                <a:r>
                  <a:rPr lang="en-US" altLang="zh-CN" dirty="0"/>
                  <a:t> terminated</a:t>
                </a:r>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010308" y="1505332"/>
                <a:ext cx="4537652" cy="4899162"/>
              </a:xfrm>
              <a:prstGeom prst="rect">
                <a:avLst/>
              </a:prstGeom>
              <a:blipFill rotWithShape="1">
                <a:blip r:embed="rId4"/>
                <a:stretch>
                  <a:fillRect l="-152" t="-137" r="-759" b="-119"/>
                </a:stretch>
              </a:blipFill>
              <a:ln>
                <a:solidFill>
                  <a:schemeClr val="bg1"/>
                </a:solidFill>
              </a:ln>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p:grpSp>
        <p:nvGrpSpPr>
          <p:cNvPr id="16" name="组合 15"/>
          <p:cNvGrpSpPr/>
          <p:nvPr/>
        </p:nvGrpSpPr>
        <p:grpSpPr>
          <a:xfrm>
            <a:off x="838200" y="2180264"/>
            <a:ext cx="2008817" cy="2605109"/>
            <a:chOff x="692410" y="2438130"/>
            <a:chExt cx="2008817" cy="2605109"/>
          </a:xfrm>
        </p:grpSpPr>
        <p:pic>
          <p:nvPicPr>
            <p:cNvPr id="17" name="Picture 2" descr="http://img1.mydrivers.com/img/20120801/13cf2e2c3365454ab842e7e045e56903.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3548"/>
            <a:stretch>
              <a:fillRect/>
            </a:stretch>
          </p:blipFill>
          <p:spPr bwMode="auto">
            <a:xfrm>
              <a:off x="1485512" y="4393787"/>
              <a:ext cx="368393" cy="36396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692410" y="2438130"/>
              <a:ext cx="1883993" cy="1774649"/>
              <a:chOff x="420954" y="2426428"/>
              <a:chExt cx="1883993" cy="1774649"/>
            </a:xfrm>
          </p:grpSpPr>
          <p:pic>
            <p:nvPicPr>
              <p:cNvPr id="21" name="Picture 8" descr="http://img.sootuu.com/vector/200801/142/0973.jpg"/>
              <p:cNvPicPr>
                <a:picLocks noChangeAspect="1" noChangeArrowheads="1"/>
              </p:cNvPicPr>
              <p:nvPr/>
            </p:nvPicPr>
            <p:blipFill rotWithShape="1">
              <a:blip r:embed="rId6">
                <a:extLst>
                  <a:ext uri="{28A0092B-C50C-407E-A947-70E740481C1C}">
                    <a14:useLocalDpi xmlns:a14="http://schemas.microsoft.com/office/drawing/2010/main" val="0"/>
                  </a:ext>
                </a:extLst>
              </a:blip>
              <a:srcRect l="9352" r="7434" b="29871"/>
              <a:stretch>
                <a:fillRect/>
              </a:stretch>
            </p:blipFill>
            <p:spPr bwMode="auto">
              <a:xfrm>
                <a:off x="420954" y="2426428"/>
                <a:ext cx="1883993" cy="1774649"/>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727147" y="3292758"/>
                <a:ext cx="573366" cy="516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矩形 22"/>
              <p:cNvSpPr/>
              <p:nvPr/>
            </p:nvSpPr>
            <p:spPr>
              <a:xfrm>
                <a:off x="1380315" y="3292758"/>
                <a:ext cx="573366" cy="516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727147" y="2706325"/>
                <a:ext cx="1224721" cy="518375"/>
                <a:chOff x="886019" y="2996449"/>
                <a:chExt cx="1224721" cy="518375"/>
              </a:xfrm>
            </p:grpSpPr>
            <p:sp>
              <p:nvSpPr>
                <p:cNvPr id="26" name="矩形 25"/>
                <p:cNvSpPr/>
                <p:nvPr/>
              </p:nvSpPr>
              <p:spPr>
                <a:xfrm>
                  <a:off x="886019" y="2997951"/>
                  <a:ext cx="1224721" cy="5160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7" name="Picture 2" descr="http://pic26.nipic.com/20130108/11664993_084813521199_2.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7125" y="2996449"/>
                  <a:ext cx="518375" cy="518375"/>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4" descr="http://img2.imgtn.bdimg.com/it/u=3634998061,1555066409&amp;fm=206&amp;gp=0.jp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7445" r="14863" b="8507"/>
              <a:stretch>
                <a:fillRect/>
              </a:stretch>
            </p:blipFill>
            <p:spPr bwMode="auto">
              <a:xfrm flipH="1">
                <a:off x="879452" y="3360001"/>
                <a:ext cx="268755" cy="409822"/>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文本框 18"/>
            <p:cNvSpPr txBox="1"/>
            <p:nvPr/>
          </p:nvSpPr>
          <p:spPr>
            <a:xfrm>
              <a:off x="817378" y="4673907"/>
              <a:ext cx="18838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Move up/left/right</a:t>
              </a:r>
              <a:endParaRPr lang="zh-CN" altLang="en-US" dirty="0">
                <a:latin typeface="Times New Roman" panose="02020603050405020304" pitchFamily="18" charset="0"/>
                <a:cs typeface="Times New Roman" panose="02020603050405020304" pitchFamily="18" charset="0"/>
              </a:endParaRPr>
            </a:p>
          </p:txBody>
        </p:sp>
      </p:grpSp>
      <p:sp>
        <p:nvSpPr>
          <p:cNvPr id="3" name="左箭头 2"/>
          <p:cNvSpPr/>
          <p:nvPr/>
        </p:nvSpPr>
        <p:spPr>
          <a:xfrm>
            <a:off x="3204519" y="3926356"/>
            <a:ext cx="156519" cy="3115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左箭头 27"/>
          <p:cNvSpPr/>
          <p:nvPr/>
        </p:nvSpPr>
        <p:spPr>
          <a:xfrm>
            <a:off x="6412968" y="3968072"/>
            <a:ext cx="156519" cy="3115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1420034" y="5152082"/>
            <a:ext cx="720323" cy="771371"/>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34</a:t>
            </a:fld>
            <a:endParaRPr lang="zh-CN" altLang="zh-CN">
              <a:solidFill>
                <a:prstClr val="black">
                  <a:tint val="75000"/>
                </a:prst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485" y="41275"/>
            <a:ext cx="10515600" cy="1325563"/>
          </a:xfrm>
        </p:spPr>
        <p:txBody>
          <a:bodyPr>
            <a:normAutofit/>
          </a:bodyPr>
          <a:lstStyle/>
          <a:p>
            <a:r>
              <a:rPr lang="en-US" altLang="zh-CN" dirty="0"/>
              <a:t>Q-Learning</a:t>
            </a:r>
            <a:endParaRPr lang="zh-CN" altLang="en-US"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3014531" y="1528395"/>
              <a:ext cx="2553932" cy="1584960"/>
            </p:xfrm>
            <a:graphic>
              <a:graphicData uri="http://schemas.openxmlformats.org/drawingml/2006/table">
                <a:tbl>
                  <a:tblPr>
                    <a:tableStyleId>{BC89EF96-8CEA-46FF-86C4-4CE0E7609802}</a:tableStyleId>
                  </a:tblPr>
                  <a:tblGrid>
                    <a:gridCol w="752030"/>
                    <a:gridCol w="540999"/>
                    <a:gridCol w="555810"/>
                    <a:gridCol w="705093"/>
                  </a:tblGrid>
                  <a:tr h="421199">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600" kern="1200" dirty="0" smtClean="0">
                                    <a:solidFill>
                                      <a:schemeClr val="tx1"/>
                                    </a:solidFill>
                                    <a:latin typeface="Cambria Math" panose="02040503050406030204" pitchFamily="18" charset="0"/>
                                    <a:ea typeface="+mn-ea"/>
                                    <a:cs typeface="+mn-cs"/>
                                  </a:rPr>
                                  <m:t>𝑄</m:t>
                                </m:r>
                                <m:d>
                                  <m:dPr>
                                    <m:begChr m:val="["/>
                                    <m:endChr m:val="]"/>
                                    <m:ctrlPr>
                                      <a:rPr lang="en-US" altLang="zh-CN" sz="1600" i="1" kern="1200" dirty="0">
                                        <a:solidFill>
                                          <a:schemeClr val="tx1"/>
                                        </a:solidFill>
                                        <a:latin typeface="Cambria Math"/>
                                        <a:ea typeface="+mn-ea"/>
                                        <a:cs typeface="+mn-cs"/>
                                      </a:rPr>
                                    </m:ctrlPr>
                                  </m:dPr>
                                  <m:e>
                                    <m:r>
                                      <a:rPr lang="en-US" altLang="zh-CN" sz="1600" kern="1200" dirty="0" smtClean="0">
                                        <a:solidFill>
                                          <a:schemeClr val="tx1"/>
                                        </a:solidFill>
                                        <a:latin typeface="Cambria Math" panose="02040503050406030204" pitchFamily="18" charset="0"/>
                                        <a:ea typeface="+mn-ea"/>
                                        <a:cs typeface="+mn-cs"/>
                                      </a:rPr>
                                      <m:t>𝑠</m:t>
                                    </m:r>
                                    <m:r>
                                      <a:rPr lang="en-US" altLang="zh-CN" sz="1600" kern="1200">
                                        <a:solidFill>
                                          <a:schemeClr val="tx1"/>
                                        </a:solidFill>
                                        <a:latin typeface="Cambria Math" panose="02040503050406030204" pitchFamily="18" charset="0"/>
                                        <a:ea typeface="+mn-ea"/>
                                        <a:cs typeface="+mn-cs"/>
                                      </a:rPr>
                                      <m:t>,</m:t>
                                    </m:r>
                                    <m:r>
                                      <a:rPr lang="en-US" altLang="zh-CN" sz="1600" kern="1200" smtClean="0">
                                        <a:solidFill>
                                          <a:schemeClr val="tx1"/>
                                        </a:solidFill>
                                        <a:latin typeface="Cambria Math" panose="02040503050406030204" pitchFamily="18" charset="0"/>
                                        <a:ea typeface="+mn-ea"/>
                                        <a:cs typeface="+mn-cs"/>
                                      </a:rPr>
                                      <m:t>𝑎</m:t>
                                    </m:r>
                                  </m:e>
                                </m:d>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𝟏</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up</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𝟐</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left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3</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right</a:t>
                          </a:r>
                          <a:endParaRPr lang="zh-CN" altLang="en-US" sz="1600" kern="1200" dirty="0">
                            <a:solidFill>
                              <a:schemeClr val="tx1"/>
                            </a:solidFill>
                            <a:latin typeface="+mn-lt"/>
                            <a:ea typeface="+mn-ea"/>
                            <a:cs typeface="+mn-cs"/>
                          </a:endParaRPr>
                        </a:p>
                      </a:txBody>
                      <a:tcPr/>
                    </a:tc>
                  </a:tr>
                  <a:tr h="283615">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𝟏</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0.94</a:t>
                          </a:r>
                          <a:endParaRPr lang="zh-CN" altLang="en-US" sz="1600" kern="1200" dirty="0">
                            <a:solidFill>
                              <a:schemeClr val="tx1"/>
                            </a:solidFill>
                            <a:latin typeface="+mn-lt"/>
                            <a:ea typeface="+mn-ea"/>
                            <a:cs typeface="+mn-cs"/>
                          </a:endParaRPr>
                        </a:p>
                      </a:txBody>
                      <a:tcPr/>
                    </a:tc>
                  </a:tr>
                  <a:tr h="287953">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𝟐</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0.78</a:t>
                          </a:r>
                          <a:endParaRPr lang="zh-CN" altLang="en-US" sz="1600" kern="1200" dirty="0">
                            <a:solidFill>
                              <a:schemeClr val="tx1"/>
                            </a:solidFill>
                            <a:latin typeface="+mn-lt"/>
                            <a:ea typeface="+mn-ea"/>
                            <a:cs typeface="+mn-cs"/>
                          </a:endParaRPr>
                        </a:p>
                      </a:txBody>
                      <a:tcPr/>
                    </a:tc>
                  </a:tr>
                  <a:tr h="255728">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𝟑</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r>
                </a:tbl>
              </a:graphicData>
            </a:graphic>
          </p:graphicFrame>
        </mc:Choice>
        <mc:Fallback xmlns="">
          <p:graphicFrame>
            <p:nvGraphicFramePr>
              <p:cNvPr id="5" name="表格 4"/>
              <p:cNvGraphicFramePr>
                <a:graphicFrameLocks noGrp="1"/>
              </p:cNvGraphicFramePr>
              <p:nvPr/>
            </p:nvGraphicFramePr>
            <p:xfrm>
              <a:off x="3014531" y="1528395"/>
              <a:ext cx="2553932" cy="1584960"/>
            </p:xfrm>
            <a:graphic>
              <a:graphicData uri="http://schemas.openxmlformats.org/drawingml/2006/table">
                <a:tbl>
                  <a:tblPr>
                    <a:tableStyleId>{BC89EF96-8CEA-46FF-86C4-4CE0E7609802}</a:tableStyleId>
                  </a:tblPr>
                  <a:tblGrid>
                    <a:gridCol w="752030"/>
                    <a:gridCol w="540999"/>
                    <a:gridCol w="555810"/>
                    <a:gridCol w="705093"/>
                  </a:tblGrid>
                  <a:tr h="579120">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r>
                  <a:tr h="335280">
                    <a:tc>
                      <a:txBody>
                        <a:bodyPr/>
                        <a:lstStyle/>
                        <a:p>
                          <a:endParaRPr lang="zh-CN"/>
                        </a:p>
                      </a:txBody>
                      <a:tcPr>
                        <a:blipFill>
                          <a:blip r:embed="rId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0.94</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0.78</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r>
                </a:tbl>
              </a:graphicData>
            </a:graphic>
          </p:graphicFrame>
        </mc:Fallback>
      </mc:AlternateContent>
      <p:sp>
        <p:nvSpPr>
          <p:cNvPr id="4" name="矩形 3"/>
          <p:cNvSpPr/>
          <p:nvPr/>
        </p:nvSpPr>
        <p:spPr>
          <a:xfrm>
            <a:off x="626465" y="3226813"/>
            <a:ext cx="1229824" cy="369332"/>
          </a:xfrm>
          <a:prstGeom prst="rect">
            <a:avLst/>
          </a:prstGeom>
        </p:spPr>
        <p:txBody>
          <a:bodyPr wrap="none">
            <a:spAutoFit/>
          </a:bodyPr>
          <a:lstStyle/>
          <a:p>
            <a:r>
              <a:rPr lang="en-US" altLang="zh-CN" dirty="0"/>
              <a:t>1</a:t>
            </a:r>
            <a:r>
              <a:rPr lang="en-US" altLang="zh-CN" baseline="30000" dirty="0"/>
              <a:t>st</a:t>
            </a:r>
            <a:r>
              <a:rPr lang="en-US" altLang="zh-CN" dirty="0"/>
              <a:t> episode:</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427486" y="3596145"/>
                <a:ext cx="4539911" cy="369332"/>
              </a:xfrm>
              <a:prstGeom prst="rect">
                <a:avLst/>
              </a:prstGeom>
            </p:spPr>
            <p:txBody>
              <a:bodyPr wrap="square">
                <a:spAutoFit/>
              </a:bodyPr>
              <a:lstStyle/>
              <a:p>
                <a:pPr>
                  <a:buClr>
                    <a:srgbClr val="FF0000"/>
                  </a:buCl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a:rPr>
                          </m:ctrlPr>
                        </m:dPr>
                        <m:e>
                          <m:r>
                            <a:rPr lang="en-US" altLang="zh-CN" i="1">
                              <a:latin typeface="Cambria Math" panose="02040503050406030204" pitchFamily="18" charset="0"/>
                            </a:rPr>
                            <m:t>0</m:t>
                          </m:r>
                        </m:e>
                      </m:d>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a:rPr>
                          </m:ctrlPr>
                        </m:dPr>
                        <m:e>
                          <m:r>
                            <a:rPr lang="en-US" altLang="zh-CN" i="1">
                              <a:latin typeface="Cambria Math" panose="02040503050406030204" pitchFamily="18" charset="0"/>
                            </a:rPr>
                            <m:t>0</m:t>
                          </m:r>
                        </m:e>
                      </m:d>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𝑟</m:t>
                      </m:r>
                      <m:d>
                        <m:dPr>
                          <m:ctrlPr>
                            <a:rPr lang="en-US" altLang="zh-CN" i="1">
                              <a:latin typeface="Cambria Math"/>
                            </a:rPr>
                          </m:ctrlPr>
                        </m:dPr>
                        <m:e>
                          <m:r>
                            <a:rPr lang="en-US" altLang="zh-CN" i="1">
                              <a:latin typeface="Cambria Math" panose="02040503050406030204" pitchFamily="18" charset="0"/>
                            </a:rPr>
                            <m:t>1</m:t>
                          </m:r>
                        </m:e>
                      </m:d>
                      <m:r>
                        <a:rPr lang="en-US" altLang="zh-CN" i="1">
                          <a:latin typeface="Cambria Math" panose="02040503050406030204" pitchFamily="18" charset="0"/>
                        </a:rPr>
                        <m:t>=0.2,</m:t>
                      </m:r>
                      <m:r>
                        <a:rPr lang="en-US" altLang="zh-CN" i="1">
                          <a:latin typeface="Cambria Math" panose="02040503050406030204" pitchFamily="18" charset="0"/>
                        </a:rPr>
                        <m:t>𝑠</m:t>
                      </m:r>
                      <m:d>
                        <m:dPr>
                          <m:ctrlPr>
                            <a:rPr lang="en-US" altLang="zh-CN" i="1">
                              <a:latin typeface="Cambria Math"/>
                            </a:rPr>
                          </m:ctrlPr>
                        </m:dPr>
                        <m:e>
                          <m:r>
                            <a:rPr lang="en-US" altLang="zh-CN" i="1">
                              <a:latin typeface="Cambria Math" panose="02040503050406030204" pitchFamily="18" charset="0"/>
                            </a:rPr>
                            <m:t>1</m:t>
                          </m:r>
                        </m:e>
                      </m:d>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𝑠</m:t>
                          </m:r>
                        </m:e>
                        <m:sub>
                          <m:r>
                            <a:rPr lang="en-US" altLang="zh-CN">
                              <a:latin typeface="Cambria Math" panose="02040503050406030204" pitchFamily="18" charset="0"/>
                            </a:rPr>
                            <m:t>2</m:t>
                          </m:r>
                        </m:sub>
                      </m:sSub>
                    </m:oMath>
                  </m:oMathPara>
                </a14:m>
                <a:endParaRPr lang="en-US" altLang="zh-CN" dirty="0"/>
              </a:p>
            </p:txBody>
          </p:sp>
        </mc:Choice>
        <mc:Fallback xmlns="">
          <p:sp>
            <p:nvSpPr>
              <p:cNvPr id="6" name="矩形 5"/>
              <p:cNvSpPr>
                <a:spLocks noRot="1" noChangeAspect="1" noMove="1" noResize="1" noEditPoints="1" noAdjustHandles="1" noChangeArrowheads="1" noChangeShapeType="1" noTextEdit="1"/>
              </p:cNvSpPr>
              <p:nvPr/>
            </p:nvSpPr>
            <p:spPr>
              <a:xfrm>
                <a:off x="427486" y="3596145"/>
                <a:ext cx="4539911" cy="369332"/>
              </a:xfrm>
              <a:prstGeom prst="rect">
                <a:avLst/>
              </a:prstGeom>
              <a:blipFill rotWithShape="1">
                <a:blip r:embed="rId4"/>
                <a:stretch>
                  <a:fillRect l="-3" t="-38" r="9" b="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714194" y="3596145"/>
                <a:ext cx="36481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a:rPr>
                          </m:ctrlPr>
                        </m:dPr>
                        <m:e>
                          <m:r>
                            <a:rPr lang="en-US" altLang="zh-CN">
                              <a:latin typeface="Cambria Math" panose="02040503050406030204" pitchFamily="18" charset="0"/>
                            </a:rPr>
                            <m:t>1</m:t>
                          </m:r>
                        </m:e>
                      </m:d>
                      <m:r>
                        <a:rPr lang="en-US" altLang="zh-CN">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𝑟</m:t>
                      </m:r>
                      <m:d>
                        <m:dPr>
                          <m:ctrlPr>
                            <a:rPr lang="en-US" altLang="zh-CN" i="1">
                              <a:latin typeface="Cambria Math"/>
                            </a:rPr>
                          </m:ctrlPr>
                        </m:dPr>
                        <m:e>
                          <m:r>
                            <a:rPr lang="en-US" altLang="zh-CN" i="1">
                              <a:latin typeface="Cambria Math" panose="02040503050406030204" pitchFamily="18" charset="0"/>
                            </a:rPr>
                            <m:t>2</m:t>
                          </m:r>
                        </m:e>
                      </m:d>
                      <m:r>
                        <a:rPr lang="en-US" altLang="zh-CN" i="1">
                          <a:latin typeface="Cambria Math" panose="02040503050406030204" pitchFamily="18" charset="0"/>
                        </a:rPr>
                        <m:t>=−0.1,</m:t>
                      </m:r>
                      <m:r>
                        <a:rPr lang="en-US" altLang="zh-CN" i="1">
                          <a:latin typeface="Cambria Math" panose="02040503050406030204" pitchFamily="18" charset="0"/>
                        </a:rPr>
                        <m:t>𝑠</m:t>
                      </m:r>
                      <m:d>
                        <m:dPr>
                          <m:ctrlPr>
                            <a:rPr lang="en-US" altLang="zh-CN" i="1">
                              <a:latin typeface="Cambria Math"/>
                            </a:rPr>
                          </m:ctrlPr>
                        </m:dPr>
                        <m:e>
                          <m:r>
                            <a:rPr lang="en-US" altLang="zh-CN" i="1">
                              <a:latin typeface="Cambria Math" panose="02040503050406030204" pitchFamily="18" charset="0"/>
                            </a:rPr>
                            <m:t>2</m:t>
                          </m:r>
                        </m:e>
                      </m:d>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714194" y="3596145"/>
                <a:ext cx="3648115" cy="369332"/>
              </a:xfrm>
              <a:prstGeom prst="rect">
                <a:avLst/>
              </a:prstGeom>
              <a:blipFill rotWithShape="1">
                <a:blip r:embed="rId5"/>
                <a:stretch>
                  <a:fillRect l="-16" t="-38" r="17" b="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8274017" y="3569970"/>
                <a:ext cx="34696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a:rPr>
                          </m:ctrlPr>
                        </m:dPr>
                        <m:e>
                          <m:r>
                            <a:rPr lang="en-US" altLang="zh-CN">
                              <a:latin typeface="Cambria Math" panose="02040503050406030204" pitchFamily="18" charset="0"/>
                            </a:rPr>
                            <m:t>2</m:t>
                          </m:r>
                        </m:e>
                      </m:d>
                      <m:r>
                        <a:rPr lang="en-US" altLang="zh-CN">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𝑟</m:t>
                      </m:r>
                      <m:d>
                        <m:dPr>
                          <m:ctrlPr>
                            <a:rPr lang="en-US" altLang="zh-CN" i="1">
                              <a:latin typeface="Cambria Math"/>
                            </a:rPr>
                          </m:ctrlPr>
                        </m:dPr>
                        <m:e>
                          <m:r>
                            <a:rPr lang="en-US" altLang="zh-CN" i="1">
                              <a:latin typeface="Cambria Math" panose="02040503050406030204" pitchFamily="18" charset="0"/>
                            </a:rPr>
                            <m:t>3</m:t>
                          </m:r>
                        </m:e>
                      </m:d>
                      <m:r>
                        <a:rPr lang="en-US" altLang="zh-CN" i="1">
                          <a:latin typeface="Cambria Math" panose="02040503050406030204" pitchFamily="18" charset="0"/>
                        </a:rPr>
                        <m:t>=0.1,</m:t>
                      </m:r>
                      <m:r>
                        <a:rPr lang="en-US" altLang="zh-CN" i="1">
                          <a:latin typeface="Cambria Math" panose="02040503050406030204" pitchFamily="18" charset="0"/>
                        </a:rPr>
                        <m:t>𝑠</m:t>
                      </m:r>
                      <m:d>
                        <m:dPr>
                          <m:ctrlPr>
                            <a:rPr lang="en-US" altLang="zh-CN" i="1">
                              <a:latin typeface="Cambria Math"/>
                            </a:rPr>
                          </m:ctrlPr>
                        </m:dPr>
                        <m:e>
                          <m:r>
                            <a:rPr lang="en-US" altLang="zh-CN" i="1">
                              <a:latin typeface="Cambria Math" panose="02040503050406030204" pitchFamily="18" charset="0"/>
                            </a:rPr>
                            <m:t>3</m:t>
                          </m:r>
                        </m:e>
                      </m:d>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3</m:t>
                          </m:r>
                        </m:sub>
                      </m:sSub>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8274017" y="3569970"/>
                <a:ext cx="3469668" cy="369332"/>
              </a:xfrm>
              <a:prstGeom prst="rect">
                <a:avLst/>
              </a:prstGeom>
              <a:blipFill rotWithShape="1">
                <a:blip r:embed="rId6"/>
                <a:stretch>
                  <a:fillRect l="-17" r="18"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1" name="表格 30"/>
              <p:cNvGraphicFramePr>
                <a:graphicFrameLocks noGrp="1"/>
              </p:cNvGraphicFramePr>
              <p:nvPr/>
            </p:nvGraphicFramePr>
            <p:xfrm>
              <a:off x="1355414" y="5078454"/>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0.78</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31" name="表格 30"/>
              <p:cNvGraphicFramePr>
                <a:graphicFrameLocks noGrp="1"/>
              </p:cNvGraphicFramePr>
              <p:nvPr/>
            </p:nvGraphicFramePr>
            <p:xfrm>
              <a:off x="1355414" y="5078454"/>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7"/>
                        </a:blipFill>
                      </a:tcPr>
                    </a:tc>
                    <a:tc>
                      <a:txBody>
                        <a:bodyPr/>
                        <a:lstStyle/>
                        <a:p>
                          <a:endParaRPr lang="zh-CN"/>
                        </a:p>
                      </a:txBody>
                      <a:tcPr>
                        <a:blipFill>
                          <a:blip r:embed="rId7"/>
                        </a:blipFill>
                      </a:tcPr>
                    </a:tc>
                    <a:tc>
                      <a:txBody>
                        <a:bodyPr/>
                        <a:lstStyle/>
                        <a:p>
                          <a:endParaRPr lang="zh-CN"/>
                        </a:p>
                      </a:txBody>
                      <a:tcPr>
                        <a:blipFill>
                          <a:blip r:embed="rId7"/>
                        </a:blipFill>
                      </a:tcPr>
                    </a:tc>
                    <a:tc>
                      <a:txBody>
                        <a:bodyPr/>
                        <a:lstStyle/>
                        <a:p>
                          <a:endParaRPr lang="zh-CN"/>
                        </a:p>
                      </a:txBody>
                      <a:tcPr>
                        <a:blipFill>
                          <a:blip r:embed="rId7"/>
                        </a:blipFill>
                      </a:tcPr>
                    </a:tc>
                  </a:tr>
                  <a:tr h="335280">
                    <a:tc>
                      <a:txBody>
                        <a:bodyPr/>
                        <a:lstStyle/>
                        <a:p>
                          <a:endParaRPr lang="zh-CN"/>
                        </a:p>
                      </a:txBody>
                      <a:tcPr>
                        <a:blipFill>
                          <a:blip r:embed="rId7"/>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7"/>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0.78</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7"/>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sp>
        <p:nvSpPr>
          <p:cNvPr id="34" name="左大括号 33"/>
          <p:cNvSpPr/>
          <p:nvPr/>
        </p:nvSpPr>
        <p:spPr>
          <a:xfrm rot="16200000">
            <a:off x="9309969" y="2564027"/>
            <a:ext cx="403115" cy="3219108"/>
          </a:xfrm>
          <a:prstGeom prst="leftBrace">
            <a:avLst>
              <a:gd name="adj1" fmla="val 532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 name="组合 12"/>
          <p:cNvGrpSpPr/>
          <p:nvPr/>
        </p:nvGrpSpPr>
        <p:grpSpPr>
          <a:xfrm>
            <a:off x="1260053" y="4274387"/>
            <a:ext cx="3085781" cy="820400"/>
            <a:chOff x="628650" y="4303395"/>
            <a:chExt cx="3085781" cy="820400"/>
          </a:xfrm>
        </p:grpSpPr>
        <mc:AlternateContent xmlns:mc="http://schemas.openxmlformats.org/markup-compatibility/2006" xmlns:a14="http://schemas.microsoft.com/office/drawing/2010/main">
          <mc:Choice Requires="a14">
            <p:sp>
              <p:nvSpPr>
                <p:cNvPr id="9" name="矩形 8"/>
                <p:cNvSpPr/>
                <p:nvPr/>
              </p:nvSpPr>
              <p:spPr>
                <a:xfrm>
                  <a:off x="628650" y="4303395"/>
                  <a:ext cx="3085781" cy="4022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rPr>
                          <m:t>𝑄</m:t>
                        </m:r>
                        <m:d>
                          <m:dPr>
                            <m:begChr m:val="["/>
                            <m:endChr m:val="]"/>
                            <m:ctrlPr>
                              <a:rPr lang="en-US" altLang="zh-CN" sz="1400" i="1" dirty="0">
                                <a:latin typeface="Cambria Math"/>
                              </a:rPr>
                            </m:ctrlPr>
                          </m:dPr>
                          <m:e>
                            <m:sSub>
                              <m:sSubPr>
                                <m:ctrlPr>
                                  <a:rPr lang="en-US" altLang="zh-CN" sz="1400" i="1" dirty="0">
                                    <a:latin typeface="Cambria Math"/>
                                  </a:rPr>
                                </m:ctrlPr>
                              </m:sSubPr>
                              <m:e>
                                <m:r>
                                  <a:rPr lang="en-US" altLang="zh-CN" sz="1400" dirty="0">
                                    <a:latin typeface="Cambria Math" panose="02040503050406030204" pitchFamily="18" charset="0"/>
                                  </a:rPr>
                                  <m:t>𝑠</m:t>
                                </m:r>
                              </m:e>
                              <m:sub>
                                <m:r>
                                  <a:rPr lang="en-US" altLang="zh-CN" sz="1400" dirty="0">
                                    <a:latin typeface="Cambria Math" panose="02040503050406030204" pitchFamily="18" charset="0"/>
                                  </a:rPr>
                                  <m:t>1</m:t>
                                </m:r>
                              </m:sub>
                            </m:sSub>
                            <m:r>
                              <a:rPr lang="en-US" altLang="zh-CN" sz="1400">
                                <a:latin typeface="Cambria Math" panose="02040503050406030204" pitchFamily="18" charset="0"/>
                              </a:rPr>
                              <m:t>,</m:t>
                            </m:r>
                            <m:sSub>
                              <m:sSubPr>
                                <m:ctrlPr>
                                  <a:rPr lang="en-US" altLang="zh-CN" sz="1400" i="1" dirty="0">
                                    <a:latin typeface="Cambria Math"/>
                                  </a:rPr>
                                </m:ctrlPr>
                              </m:sSubPr>
                              <m:e>
                                <m:r>
                                  <a:rPr lang="en-US" altLang="zh-CN" sz="1400">
                                    <a:latin typeface="Cambria Math" panose="02040503050406030204" pitchFamily="18" charset="0"/>
                                  </a:rPr>
                                  <m:t>𝑎</m:t>
                                </m:r>
                              </m:e>
                              <m:sub>
                                <m:r>
                                  <a:rPr lang="en-US" altLang="zh-CN" sz="1400">
                                    <a:latin typeface="Cambria Math" panose="02040503050406030204" pitchFamily="18" charset="0"/>
                                  </a:rPr>
                                  <m:t>3</m:t>
                                </m:r>
                              </m:sub>
                            </m:sSub>
                          </m:e>
                        </m:d>
                        <m:r>
                          <a:rPr lang="en-US" altLang="zh-CN" sz="1400" i="1">
                            <a:latin typeface="Cambria Math" panose="02040503050406030204" pitchFamily="18" charset="0"/>
                          </a:rPr>
                          <m:t>=0.2+</m:t>
                        </m:r>
                        <m:r>
                          <a:rPr lang="en-US" altLang="zh-CN" sz="1400">
                            <a:latin typeface="Cambria Math" panose="02040503050406030204" pitchFamily="18" charset="0"/>
                          </a:rPr>
                          <m:t>0.8∗</m:t>
                        </m:r>
                        <m:limLow>
                          <m:limLowPr>
                            <m:ctrlPr>
                              <a:rPr lang="en-US" altLang="zh-CN" sz="1400" i="1">
                                <a:latin typeface="Cambria Math"/>
                              </a:rPr>
                            </m:ctrlPr>
                          </m:limLowPr>
                          <m:e>
                            <m:r>
                              <m:rPr>
                                <m:sty m:val="p"/>
                              </m:rPr>
                              <a:rPr lang="en-US" altLang="zh-CN" sz="1400">
                                <a:latin typeface="Cambria Math" panose="02040503050406030204" pitchFamily="18" charset="0"/>
                              </a:rPr>
                              <m:t>max</m:t>
                            </m:r>
                          </m:e>
                          <m:lim>
                            <m:sSub>
                              <m:sSubPr>
                                <m:ctrlPr>
                                  <a:rPr lang="en-US" altLang="zh-CN" sz="1400" i="1">
                                    <a:latin typeface="Cambria Math"/>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lim>
                        </m:limLow>
                        <m:r>
                          <a:rPr lang="en-US" altLang="zh-CN" sz="1400" i="1">
                            <a:latin typeface="Cambria Math" panose="02040503050406030204" pitchFamily="18" charset="0"/>
                          </a:rPr>
                          <m:t>⁡(</m:t>
                        </m:r>
                        <m:r>
                          <a:rPr lang="en-US" altLang="zh-CN" sz="1400" i="1">
                            <a:latin typeface="Cambria Math" panose="02040503050406030204" pitchFamily="18" charset="0"/>
                          </a:rPr>
                          <m:t>𝑄</m:t>
                        </m:r>
                        <m:d>
                          <m:dPr>
                            <m:begChr m:val="["/>
                            <m:endChr m:val="]"/>
                            <m:ctrlPr>
                              <a:rPr lang="en-US" altLang="zh-CN" sz="1400" i="1">
                                <a:latin typeface="Cambria Math"/>
                              </a:rPr>
                            </m:ctrlPr>
                          </m:dPr>
                          <m:e>
                            <m:sSub>
                              <m:sSubPr>
                                <m:ctrlPr>
                                  <a:rPr lang="en-US" altLang="zh-CN" sz="1400" i="1">
                                    <a:latin typeface="Cambria Math"/>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628650" y="4303395"/>
                  <a:ext cx="3085781" cy="402290"/>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628650" y="4600575"/>
                  <a:ext cx="2336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a:solidFill>
                              <a:schemeClr val="bg1"/>
                            </a:solidFill>
                            <a:latin typeface="Cambria Math" panose="02040503050406030204" pitchFamily="18" charset="0"/>
                          </a:rPr>
                          <m:t>𝑄</m:t>
                        </m:r>
                        <m:d>
                          <m:dPr>
                            <m:begChr m:val="["/>
                            <m:endChr m:val="]"/>
                            <m:ctrlPr>
                              <a:rPr lang="en-US" altLang="zh-CN" sz="1400" i="1" dirty="0">
                                <a:solidFill>
                                  <a:schemeClr val="bg1"/>
                                </a:solidFill>
                                <a:latin typeface="Cambria Math"/>
                              </a:rPr>
                            </m:ctrlPr>
                          </m:dPr>
                          <m:e>
                            <m:sSub>
                              <m:sSubPr>
                                <m:ctrlPr>
                                  <a:rPr lang="en-US" altLang="zh-CN" sz="1400" i="1" dirty="0">
                                    <a:solidFill>
                                      <a:schemeClr val="bg1"/>
                                    </a:solidFill>
                                    <a:latin typeface="Cambria Math"/>
                                  </a:rPr>
                                </m:ctrlPr>
                              </m:sSubPr>
                              <m:e>
                                <m:r>
                                  <a:rPr lang="en-US" altLang="zh-CN" sz="1400" dirty="0">
                                    <a:solidFill>
                                      <a:schemeClr val="bg1"/>
                                    </a:solidFill>
                                    <a:latin typeface="Cambria Math" panose="02040503050406030204" pitchFamily="18" charset="0"/>
                                  </a:rPr>
                                  <m:t>𝑠</m:t>
                                </m:r>
                              </m:e>
                              <m:sub>
                                <m:r>
                                  <a:rPr lang="en-US" altLang="zh-CN" sz="1400" dirty="0">
                                    <a:solidFill>
                                      <a:schemeClr val="bg1"/>
                                    </a:solidFill>
                                    <a:latin typeface="Cambria Math" panose="02040503050406030204" pitchFamily="18" charset="0"/>
                                  </a:rPr>
                                  <m:t>1</m:t>
                                </m:r>
                              </m:sub>
                            </m:sSub>
                            <m:r>
                              <a:rPr lang="en-US" altLang="zh-CN" sz="1400">
                                <a:solidFill>
                                  <a:schemeClr val="bg1"/>
                                </a:solidFill>
                                <a:latin typeface="Cambria Math" panose="02040503050406030204" pitchFamily="18" charset="0"/>
                              </a:rPr>
                              <m:t>,</m:t>
                            </m:r>
                            <m:sSub>
                              <m:sSubPr>
                                <m:ctrlPr>
                                  <a:rPr lang="en-US" altLang="zh-CN" sz="1400" i="1" dirty="0">
                                    <a:solidFill>
                                      <a:schemeClr val="bg1"/>
                                    </a:solidFill>
                                    <a:latin typeface="Cambria Math"/>
                                  </a:rPr>
                                </m:ctrlPr>
                              </m:sSubPr>
                              <m:e>
                                <m:r>
                                  <a:rPr lang="en-US" altLang="zh-CN" sz="1400">
                                    <a:solidFill>
                                      <a:schemeClr val="bg1"/>
                                    </a:solidFill>
                                    <a:latin typeface="Cambria Math" panose="02040503050406030204" pitchFamily="18" charset="0"/>
                                  </a:rPr>
                                  <m:t>𝑎</m:t>
                                </m:r>
                              </m:e>
                              <m:sub>
                                <m:r>
                                  <a:rPr lang="en-US" altLang="zh-CN" sz="1400">
                                    <a:solidFill>
                                      <a:schemeClr val="bg1"/>
                                    </a:solidFill>
                                    <a:latin typeface="Cambria Math" panose="02040503050406030204" pitchFamily="18" charset="0"/>
                                  </a:rPr>
                                  <m:t>3</m:t>
                                </m:r>
                              </m:sub>
                            </m:sSub>
                          </m:e>
                        </m:d>
                        <m:r>
                          <a:rPr lang="en-US" altLang="zh-CN" sz="1400" i="1">
                            <a:latin typeface="Cambria Math" panose="02040503050406030204" pitchFamily="18" charset="0"/>
                          </a:rPr>
                          <m:t>=0.2+0.8∗0.78</m:t>
                        </m:r>
                      </m:oMath>
                    </m:oMathPara>
                  </a14:m>
                  <a:endParaRPr lang="en-US" altLang="zh-CN" sz="1400" i="1" dirty="0">
                    <a:latin typeface="Cambria Math" panose="02040503050406030204" pitchFamily="18" charset="0"/>
                  </a:endParaRPr>
                </a:p>
                <a:p>
                  <a:r>
                    <a:rPr lang="en-US" altLang="zh-CN" sz="1400" dirty="0"/>
                    <a:t>                 </a:t>
                  </a:r>
                  <a14:m>
                    <m:oMath xmlns:m="http://schemas.openxmlformats.org/officeDocument/2006/math">
                      <m:r>
                        <a:rPr lang="en-US" altLang="zh-CN" sz="1400" i="1">
                          <a:latin typeface="Cambria Math" panose="02040503050406030204" pitchFamily="18" charset="0"/>
                        </a:rPr>
                        <m:t>=0.82</m:t>
                      </m:r>
                    </m:oMath>
                  </a14:m>
                  <a:endParaRPr lang="zh-CN" altLang="en-US" sz="1400" dirty="0"/>
                </a:p>
              </p:txBody>
            </p:sp>
          </mc:Choice>
          <mc:Fallback xmlns="">
            <p:sp>
              <p:nvSpPr>
                <p:cNvPr id="38" name="矩形 37"/>
                <p:cNvSpPr>
                  <a:spLocks noRot="1" noChangeAspect="1" noMove="1" noResize="1" noEditPoints="1" noAdjustHandles="1" noChangeArrowheads="1" noChangeShapeType="1" noTextEdit="1"/>
                </p:cNvSpPr>
                <p:nvPr/>
              </p:nvSpPr>
              <p:spPr>
                <a:xfrm>
                  <a:off x="628650" y="4600575"/>
                  <a:ext cx="2336730" cy="523220"/>
                </a:xfrm>
                <a:prstGeom prst="rect">
                  <a:avLst/>
                </a:prstGeom>
                <a:blipFill rotWithShape="1">
                  <a:blip r:embed="rId9"/>
                </a:blipFill>
              </p:spPr>
              <p:txBody>
                <a:bodyPr/>
                <a:lstStyle/>
                <a:p>
                  <a:r>
                    <a:rPr lang="zh-CN" altLang="en-US">
                      <a:noFill/>
                    </a:rPr>
                    <a:t> </a:t>
                  </a:r>
                </a:p>
              </p:txBody>
            </p:sp>
          </mc:Fallback>
        </mc:AlternateContent>
      </p:grpSp>
      <p:sp>
        <p:nvSpPr>
          <p:cNvPr id="40" name="矩形 39"/>
          <p:cNvSpPr/>
          <p:nvPr/>
        </p:nvSpPr>
        <p:spPr>
          <a:xfrm>
            <a:off x="1263038" y="5966839"/>
            <a:ext cx="2745169" cy="3962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41" name="组合 40"/>
          <p:cNvGrpSpPr/>
          <p:nvPr/>
        </p:nvGrpSpPr>
        <p:grpSpPr>
          <a:xfrm>
            <a:off x="4440047" y="4291917"/>
            <a:ext cx="3224601" cy="820400"/>
            <a:chOff x="628650" y="4303395"/>
            <a:chExt cx="3224601" cy="820400"/>
          </a:xfrm>
        </p:grpSpPr>
        <mc:AlternateContent xmlns:mc="http://schemas.openxmlformats.org/markup-compatibility/2006" xmlns:a14="http://schemas.microsoft.com/office/drawing/2010/main">
          <mc:Choice Requires="a14">
            <p:sp>
              <p:nvSpPr>
                <p:cNvPr id="42" name="矩形 41"/>
                <p:cNvSpPr/>
                <p:nvPr/>
              </p:nvSpPr>
              <p:spPr>
                <a:xfrm>
                  <a:off x="628650" y="4303395"/>
                  <a:ext cx="3224601" cy="4022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rPr>
                          <m:t>𝑄</m:t>
                        </m:r>
                        <m:d>
                          <m:dPr>
                            <m:begChr m:val="["/>
                            <m:endChr m:val="]"/>
                            <m:ctrlPr>
                              <a:rPr lang="en-US" altLang="zh-CN" sz="1400" i="1" dirty="0">
                                <a:latin typeface="Cambria Math"/>
                              </a:rPr>
                            </m:ctrlPr>
                          </m:dPr>
                          <m:e>
                            <m:sSub>
                              <m:sSubPr>
                                <m:ctrlPr>
                                  <a:rPr lang="en-US" altLang="zh-CN" sz="1400" i="1" dirty="0">
                                    <a:latin typeface="Cambria Math"/>
                                  </a:rPr>
                                </m:ctrlPr>
                              </m:sSubPr>
                              <m:e>
                                <m:r>
                                  <a:rPr lang="en-US" altLang="zh-CN" sz="1400" dirty="0">
                                    <a:latin typeface="Cambria Math" panose="02040503050406030204" pitchFamily="18" charset="0"/>
                                  </a:rPr>
                                  <m:t>𝑠</m:t>
                                </m:r>
                              </m:e>
                              <m:sub>
                                <m:r>
                                  <a:rPr lang="en-US" altLang="zh-CN" sz="1400" dirty="0">
                                    <a:latin typeface="Cambria Math" panose="02040503050406030204" pitchFamily="18" charset="0"/>
                                  </a:rPr>
                                  <m:t>2</m:t>
                                </m:r>
                              </m:sub>
                            </m:sSub>
                            <m:r>
                              <a:rPr lang="en-US" altLang="zh-CN" sz="1400">
                                <a:latin typeface="Cambria Math" panose="02040503050406030204" pitchFamily="18" charset="0"/>
                              </a:rPr>
                              <m:t>,</m:t>
                            </m:r>
                            <m:sSub>
                              <m:sSubPr>
                                <m:ctrlPr>
                                  <a:rPr lang="en-US" altLang="zh-CN" sz="1400" i="1" dirty="0">
                                    <a:latin typeface="Cambria Math"/>
                                  </a:rPr>
                                </m:ctrlPr>
                              </m:sSubPr>
                              <m:e>
                                <m:r>
                                  <a:rPr lang="en-US" altLang="zh-CN" sz="1400">
                                    <a:latin typeface="Cambria Math" panose="02040503050406030204" pitchFamily="18" charset="0"/>
                                  </a:rPr>
                                  <m:t>𝑎</m:t>
                                </m:r>
                              </m:e>
                              <m:sub>
                                <m:r>
                                  <a:rPr lang="en-US" altLang="zh-CN" sz="1400">
                                    <a:latin typeface="Cambria Math" panose="02040503050406030204" pitchFamily="18" charset="0"/>
                                  </a:rPr>
                                  <m:t>3</m:t>
                                </m:r>
                              </m:sub>
                            </m:sSub>
                          </m:e>
                        </m:d>
                        <m:r>
                          <a:rPr lang="en-US" altLang="zh-CN" sz="1400" i="1">
                            <a:latin typeface="Cambria Math" panose="02040503050406030204" pitchFamily="18" charset="0"/>
                          </a:rPr>
                          <m:t>=−0.1+0.</m:t>
                        </m:r>
                        <m:r>
                          <a:rPr lang="en-US" altLang="zh-CN" sz="1400">
                            <a:latin typeface="Cambria Math" panose="02040503050406030204" pitchFamily="18" charset="0"/>
                          </a:rPr>
                          <m:t>8∗</m:t>
                        </m:r>
                        <m:limLow>
                          <m:limLowPr>
                            <m:ctrlPr>
                              <a:rPr lang="en-US" altLang="zh-CN" sz="1400" i="1">
                                <a:latin typeface="Cambria Math"/>
                              </a:rPr>
                            </m:ctrlPr>
                          </m:limLowPr>
                          <m:e>
                            <m:r>
                              <m:rPr>
                                <m:sty m:val="p"/>
                              </m:rPr>
                              <a:rPr lang="en-US" altLang="zh-CN" sz="1400">
                                <a:latin typeface="Cambria Math" panose="02040503050406030204" pitchFamily="18" charset="0"/>
                              </a:rPr>
                              <m:t>max</m:t>
                            </m:r>
                          </m:e>
                          <m:lim>
                            <m:sSub>
                              <m:sSubPr>
                                <m:ctrlPr>
                                  <a:rPr lang="en-US" altLang="zh-CN" sz="1400" i="1">
                                    <a:latin typeface="Cambria Math"/>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lim>
                        </m:limLow>
                        <m:r>
                          <a:rPr lang="en-US" altLang="zh-CN" sz="1400" i="1">
                            <a:latin typeface="Cambria Math" panose="02040503050406030204" pitchFamily="18" charset="0"/>
                          </a:rPr>
                          <m:t>⁡(</m:t>
                        </m:r>
                        <m:r>
                          <a:rPr lang="en-US" altLang="zh-CN" sz="1400" i="1">
                            <a:latin typeface="Cambria Math" panose="02040503050406030204" pitchFamily="18" charset="0"/>
                          </a:rPr>
                          <m:t>𝑄</m:t>
                        </m:r>
                        <m:d>
                          <m:dPr>
                            <m:begChr m:val="["/>
                            <m:endChr m:val="]"/>
                            <m:ctrlPr>
                              <a:rPr lang="en-US" altLang="zh-CN" sz="1400" i="1">
                                <a:latin typeface="Cambria Math"/>
                              </a:rPr>
                            </m:ctrlPr>
                          </m:dPr>
                          <m:e>
                            <m:sSub>
                              <m:sSubPr>
                                <m:ctrlPr>
                                  <a:rPr lang="en-US" altLang="zh-CN" sz="1400" i="1">
                                    <a:latin typeface="Cambria Math"/>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oMath>
                    </m:oMathPara>
                  </a14:m>
                  <a:endParaRPr lang="zh-CN" altLang="en-US" sz="1400" dirty="0"/>
                </a:p>
              </p:txBody>
            </p:sp>
          </mc:Choice>
          <mc:Fallback xmlns="">
            <p:sp>
              <p:nvSpPr>
                <p:cNvPr id="42" name="矩形 41"/>
                <p:cNvSpPr>
                  <a:spLocks noRot="1" noChangeAspect="1" noMove="1" noResize="1" noEditPoints="1" noAdjustHandles="1" noChangeArrowheads="1" noChangeShapeType="1" noTextEdit="1"/>
                </p:cNvSpPr>
                <p:nvPr/>
              </p:nvSpPr>
              <p:spPr>
                <a:xfrm>
                  <a:off x="628650" y="4303395"/>
                  <a:ext cx="3224601" cy="402290"/>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28650" y="4600575"/>
                  <a:ext cx="2471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a:solidFill>
                              <a:schemeClr val="bg1"/>
                            </a:solidFill>
                            <a:latin typeface="Cambria Math" panose="02040503050406030204" pitchFamily="18" charset="0"/>
                          </a:rPr>
                          <m:t>𝑄</m:t>
                        </m:r>
                        <m:d>
                          <m:dPr>
                            <m:begChr m:val="["/>
                            <m:endChr m:val="]"/>
                            <m:ctrlPr>
                              <a:rPr lang="en-US" altLang="zh-CN" sz="1400" i="1" dirty="0">
                                <a:solidFill>
                                  <a:schemeClr val="bg1"/>
                                </a:solidFill>
                                <a:latin typeface="Cambria Math"/>
                              </a:rPr>
                            </m:ctrlPr>
                          </m:dPr>
                          <m:e>
                            <m:sSub>
                              <m:sSubPr>
                                <m:ctrlPr>
                                  <a:rPr lang="en-US" altLang="zh-CN" sz="1400" i="1" dirty="0">
                                    <a:solidFill>
                                      <a:schemeClr val="bg1"/>
                                    </a:solidFill>
                                    <a:latin typeface="Cambria Math"/>
                                  </a:rPr>
                                </m:ctrlPr>
                              </m:sSubPr>
                              <m:e>
                                <m:r>
                                  <a:rPr lang="en-US" altLang="zh-CN" sz="1400" dirty="0">
                                    <a:solidFill>
                                      <a:schemeClr val="bg1"/>
                                    </a:solidFill>
                                    <a:latin typeface="Cambria Math" panose="02040503050406030204" pitchFamily="18" charset="0"/>
                                  </a:rPr>
                                  <m:t>𝑠</m:t>
                                </m:r>
                              </m:e>
                              <m:sub>
                                <m:r>
                                  <a:rPr lang="en-US" altLang="zh-CN" sz="1400" dirty="0">
                                    <a:solidFill>
                                      <a:schemeClr val="bg1"/>
                                    </a:solidFill>
                                    <a:latin typeface="Cambria Math" panose="02040503050406030204" pitchFamily="18" charset="0"/>
                                  </a:rPr>
                                  <m:t>1</m:t>
                                </m:r>
                              </m:sub>
                            </m:sSub>
                            <m:r>
                              <a:rPr lang="en-US" altLang="zh-CN" sz="1400">
                                <a:solidFill>
                                  <a:schemeClr val="bg1"/>
                                </a:solidFill>
                                <a:latin typeface="Cambria Math" panose="02040503050406030204" pitchFamily="18" charset="0"/>
                              </a:rPr>
                              <m:t>,</m:t>
                            </m:r>
                            <m:sSub>
                              <m:sSubPr>
                                <m:ctrlPr>
                                  <a:rPr lang="en-US" altLang="zh-CN" sz="1400" i="1" dirty="0">
                                    <a:solidFill>
                                      <a:schemeClr val="bg1"/>
                                    </a:solidFill>
                                    <a:latin typeface="Cambria Math"/>
                                  </a:rPr>
                                </m:ctrlPr>
                              </m:sSubPr>
                              <m:e>
                                <m:r>
                                  <a:rPr lang="en-US" altLang="zh-CN" sz="1400">
                                    <a:solidFill>
                                      <a:schemeClr val="bg1"/>
                                    </a:solidFill>
                                    <a:latin typeface="Cambria Math" panose="02040503050406030204" pitchFamily="18" charset="0"/>
                                  </a:rPr>
                                  <m:t>𝑎</m:t>
                                </m:r>
                              </m:e>
                              <m:sub>
                                <m:r>
                                  <a:rPr lang="en-US" altLang="zh-CN" sz="1400">
                                    <a:solidFill>
                                      <a:schemeClr val="bg1"/>
                                    </a:solidFill>
                                    <a:latin typeface="Cambria Math" panose="02040503050406030204" pitchFamily="18" charset="0"/>
                                  </a:rPr>
                                  <m:t>3</m:t>
                                </m:r>
                              </m:sub>
                            </m:sSub>
                          </m:e>
                        </m:d>
                        <m:r>
                          <a:rPr lang="en-US" altLang="zh-CN" sz="1400" i="1">
                            <a:latin typeface="Cambria Math" panose="02040503050406030204" pitchFamily="18" charset="0"/>
                          </a:rPr>
                          <m:t>=−0.1+0.8∗0.78</m:t>
                        </m:r>
                      </m:oMath>
                    </m:oMathPara>
                  </a14:m>
                  <a:endParaRPr lang="en-US" altLang="zh-CN" sz="1400" i="1" dirty="0">
                    <a:latin typeface="Cambria Math" panose="02040503050406030204" pitchFamily="18" charset="0"/>
                  </a:endParaRPr>
                </a:p>
                <a:p>
                  <a:r>
                    <a:rPr lang="en-US" altLang="zh-CN" sz="1400" dirty="0"/>
                    <a:t>                 </a:t>
                  </a:r>
                  <a14:m>
                    <m:oMath xmlns:m="http://schemas.openxmlformats.org/officeDocument/2006/math">
                      <m:r>
                        <a:rPr lang="en-US" altLang="zh-CN" sz="1400" i="1">
                          <a:latin typeface="Cambria Math" panose="02040503050406030204" pitchFamily="18" charset="0"/>
                        </a:rPr>
                        <m:t>=0.52</m:t>
                      </m:r>
                    </m:oMath>
                  </a14:m>
                  <a:endParaRPr lang="zh-CN" altLang="en-US" sz="1400" dirty="0"/>
                </a:p>
              </p:txBody>
            </p:sp>
          </mc:Choice>
          <mc:Fallback xmlns="">
            <p:sp>
              <p:nvSpPr>
                <p:cNvPr id="43" name="矩形 42"/>
                <p:cNvSpPr>
                  <a:spLocks noRot="1" noChangeAspect="1" noMove="1" noResize="1" noEditPoints="1" noAdjustHandles="1" noChangeArrowheads="1" noChangeShapeType="1" noTextEdit="1"/>
                </p:cNvSpPr>
                <p:nvPr/>
              </p:nvSpPr>
              <p:spPr>
                <a:xfrm>
                  <a:off x="628650" y="4600575"/>
                  <a:ext cx="2471382" cy="523220"/>
                </a:xfrm>
                <a:prstGeom prst="rect">
                  <a:avLst/>
                </a:prstGeom>
                <a:blipFill rotWithShape="1">
                  <a:blip r:embed="rId11"/>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矩形 52"/>
              <p:cNvSpPr/>
              <p:nvPr/>
            </p:nvSpPr>
            <p:spPr>
              <a:xfrm>
                <a:off x="8948802" y="4339173"/>
                <a:ext cx="135896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rPr>
                        <m:t>𝑄</m:t>
                      </m:r>
                      <m:d>
                        <m:dPr>
                          <m:begChr m:val="["/>
                          <m:endChr m:val="]"/>
                          <m:ctrlPr>
                            <a:rPr lang="en-US" altLang="zh-CN" sz="1400" i="1" dirty="0">
                              <a:latin typeface="Cambria Math"/>
                            </a:rPr>
                          </m:ctrlPr>
                        </m:dPr>
                        <m:e>
                          <m:sSub>
                            <m:sSubPr>
                              <m:ctrlPr>
                                <a:rPr lang="en-US" altLang="zh-CN" sz="1400" i="1" dirty="0">
                                  <a:latin typeface="Cambria Math"/>
                                </a:rPr>
                              </m:ctrlPr>
                            </m:sSubPr>
                            <m:e>
                              <m:r>
                                <a:rPr lang="en-US" altLang="zh-CN" sz="1400" dirty="0">
                                  <a:latin typeface="Cambria Math" panose="02040503050406030204" pitchFamily="18" charset="0"/>
                                </a:rPr>
                                <m:t>𝑠</m:t>
                              </m:r>
                            </m:e>
                            <m:sub>
                              <m:r>
                                <a:rPr lang="en-US" altLang="zh-CN" sz="1400" dirty="0">
                                  <a:latin typeface="Cambria Math" panose="02040503050406030204" pitchFamily="18" charset="0"/>
                                </a:rPr>
                                <m:t>2</m:t>
                              </m:r>
                            </m:sub>
                          </m:sSub>
                          <m:r>
                            <a:rPr lang="en-US" altLang="zh-CN" sz="1400">
                              <a:latin typeface="Cambria Math" panose="02040503050406030204" pitchFamily="18" charset="0"/>
                            </a:rPr>
                            <m:t>,</m:t>
                          </m:r>
                          <m:sSub>
                            <m:sSubPr>
                              <m:ctrlPr>
                                <a:rPr lang="en-US" altLang="zh-CN" sz="1400" i="1" dirty="0">
                                  <a:latin typeface="Cambria Math"/>
                                </a:rPr>
                              </m:ctrlPr>
                            </m:sSubPr>
                            <m:e>
                              <m:r>
                                <a:rPr lang="en-US" altLang="zh-CN" sz="1400">
                                  <a:latin typeface="Cambria Math" panose="02040503050406030204" pitchFamily="18" charset="0"/>
                                </a:rPr>
                                <m:t>𝑎</m:t>
                              </m:r>
                            </m:e>
                            <m:sub>
                              <m:r>
                                <a:rPr lang="en-US" altLang="zh-CN" sz="1400">
                                  <a:latin typeface="Cambria Math" panose="02040503050406030204" pitchFamily="18" charset="0"/>
                                </a:rPr>
                                <m:t>1</m:t>
                              </m:r>
                            </m:sub>
                          </m:sSub>
                        </m:e>
                      </m:d>
                      <m:r>
                        <a:rPr lang="en-US" altLang="zh-CN" sz="1400" i="1">
                          <a:latin typeface="Cambria Math" panose="02040503050406030204" pitchFamily="18" charset="0"/>
                        </a:rPr>
                        <m:t>=</m:t>
                      </m:r>
                      <m:r>
                        <a:rPr lang="en-US" altLang="zh-CN" sz="1400">
                          <a:latin typeface="Cambria Math" panose="02040503050406030204" pitchFamily="18" charset="0"/>
                        </a:rPr>
                        <m:t>0.1</m:t>
                      </m:r>
                    </m:oMath>
                  </m:oMathPara>
                </a14:m>
                <a:endParaRPr lang="zh-CN" altLang="en-US" sz="1400" dirty="0"/>
              </a:p>
            </p:txBody>
          </p:sp>
        </mc:Choice>
        <mc:Fallback xmlns="">
          <p:sp>
            <p:nvSpPr>
              <p:cNvPr id="53" name="矩形 52"/>
              <p:cNvSpPr>
                <a:spLocks noRot="1" noChangeAspect="1" noMove="1" noResize="1" noEditPoints="1" noAdjustHandles="1" noChangeArrowheads="1" noChangeShapeType="1" noTextEdit="1"/>
              </p:cNvSpPr>
              <p:nvPr/>
            </p:nvSpPr>
            <p:spPr>
              <a:xfrm>
                <a:off x="8948802" y="4339173"/>
                <a:ext cx="1358962" cy="307777"/>
              </a:xfrm>
              <a:prstGeom prst="rect">
                <a:avLst/>
              </a:prstGeom>
              <a:blipFill rotWithShape="1">
                <a:blip r:embed="rId12"/>
                <a:stretch>
                  <a:fillRect l="-28" t="-71" r="33"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657285" y="1726148"/>
                <a:ext cx="1164033" cy="646331"/>
              </a:xfrm>
              <a:prstGeom prst="rect">
                <a:avLst/>
              </a:prstGeom>
            </p:spPr>
            <p:txBody>
              <a:bodyPr wrap="square">
                <a:spAutoFit/>
              </a:bodyPr>
              <a:lstStyle/>
              <a:p>
                <a:r>
                  <a:rPr lang="en-US" altLang="zh-CN" dirty="0"/>
                  <a:t>initialize </a:t>
                </a:r>
                <a14:m>
                  <m:oMath xmlns:m="http://schemas.openxmlformats.org/officeDocument/2006/math">
                    <m:r>
                      <a:rPr lang="en-US" altLang="zh-CN" i="1" dirty="0">
                        <a:latin typeface="Cambria Math" panose="02040503050406030204" pitchFamily="18" charset="0"/>
                      </a:rPr>
                      <m:t>𝑄</m:t>
                    </m:r>
                    <m:r>
                      <a:rPr lang="en-US" altLang="zh-CN" i="1" dirty="0">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oMath>
                </a14:m>
                <a:r>
                  <a:rPr lang="en-US" altLang="zh-CN" dirty="0"/>
                  <a:t> </a:t>
                </a:r>
                <a:endParaRPr lang="zh-CN" altLang="en-US" dirty="0"/>
              </a:p>
            </p:txBody>
          </p:sp>
        </mc:Choice>
        <mc:Fallback xmlns="">
          <p:sp>
            <p:nvSpPr>
              <p:cNvPr id="58" name="矩形 57"/>
              <p:cNvSpPr>
                <a:spLocks noRot="1" noChangeAspect="1" noMove="1" noResize="1" noEditPoints="1" noAdjustHandles="1" noChangeArrowheads="1" noChangeShapeType="1" noTextEdit="1"/>
              </p:cNvSpPr>
              <p:nvPr/>
            </p:nvSpPr>
            <p:spPr>
              <a:xfrm>
                <a:off x="1657285" y="1726148"/>
                <a:ext cx="1164033" cy="646331"/>
              </a:xfrm>
              <a:prstGeom prst="rect">
                <a:avLst/>
              </a:prstGeom>
              <a:blipFill rotWithShape="1">
                <a:blip r:embed="rId13"/>
                <a:stretch>
                  <a:fillRect l="-49" t="-34" r="1"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657285" y="2508365"/>
                <a:ext cx="1164033" cy="369332"/>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𝛾</m:t>
                    </m:r>
                    <m:r>
                      <a:rPr lang="en-US" altLang="zh-CN" i="1">
                        <a:latin typeface="Cambria Math" panose="02040503050406030204" pitchFamily="18" charset="0"/>
                      </a:rPr>
                      <m:t>=0.</m:t>
                    </m:r>
                  </m:oMath>
                </a14:m>
                <a:r>
                  <a:rPr lang="en-US" altLang="zh-CN" dirty="0"/>
                  <a:t>8</a:t>
                </a:r>
                <a:endParaRPr lang="zh-CN" altLang="en-US" dirty="0"/>
              </a:p>
            </p:txBody>
          </p:sp>
        </mc:Choice>
        <mc:Fallback xmlns="">
          <p:sp>
            <p:nvSpPr>
              <p:cNvPr id="59" name="矩形 58"/>
              <p:cNvSpPr>
                <a:spLocks noRot="1" noChangeAspect="1" noMove="1" noResize="1" noEditPoints="1" noAdjustHandles="1" noChangeArrowheads="1" noChangeShapeType="1" noTextEdit="1"/>
              </p:cNvSpPr>
              <p:nvPr/>
            </p:nvSpPr>
            <p:spPr>
              <a:xfrm>
                <a:off x="1657285" y="2508365"/>
                <a:ext cx="1164033" cy="369332"/>
              </a:xfrm>
              <a:prstGeom prst="rect">
                <a:avLst/>
              </a:prstGeom>
              <a:blipFill rotWithShape="1">
                <a:blip r:embed="rId14"/>
                <a:stretch>
                  <a:fillRect l="-49" t="-31" r="1" b="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6" name="表格 75"/>
              <p:cNvGraphicFramePr>
                <a:graphicFrameLocks noGrp="1"/>
              </p:cNvGraphicFramePr>
              <p:nvPr/>
            </p:nvGraphicFramePr>
            <p:xfrm>
              <a:off x="4825428" y="5086639"/>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0.52</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76" name="表格 75"/>
              <p:cNvGraphicFramePr>
                <a:graphicFrameLocks noGrp="1"/>
              </p:cNvGraphicFramePr>
              <p:nvPr/>
            </p:nvGraphicFramePr>
            <p:xfrm>
              <a:off x="4825428" y="5086639"/>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15"/>
                        </a:blipFill>
                      </a:tcPr>
                    </a:tc>
                    <a:tc>
                      <a:txBody>
                        <a:bodyPr/>
                        <a:lstStyle/>
                        <a:p>
                          <a:endParaRPr lang="zh-CN"/>
                        </a:p>
                      </a:txBody>
                      <a:tcPr>
                        <a:blipFill>
                          <a:blip r:embed="rId15"/>
                        </a:blipFill>
                      </a:tcPr>
                    </a:tc>
                    <a:tc>
                      <a:txBody>
                        <a:bodyPr/>
                        <a:lstStyle/>
                        <a:p>
                          <a:endParaRPr lang="zh-CN"/>
                        </a:p>
                      </a:txBody>
                      <a:tcPr>
                        <a:blipFill>
                          <a:blip r:embed="rId15"/>
                        </a:blipFill>
                      </a:tcPr>
                    </a:tc>
                    <a:tc>
                      <a:txBody>
                        <a:bodyPr/>
                        <a:lstStyle/>
                        <a:p>
                          <a:endParaRPr lang="zh-CN"/>
                        </a:p>
                      </a:txBody>
                      <a:tcPr>
                        <a:blipFill>
                          <a:blip r:embed="rId15"/>
                        </a:blipFill>
                      </a:tcPr>
                    </a:tc>
                  </a:tr>
                  <a:tr h="335280">
                    <a:tc>
                      <a:txBody>
                        <a:bodyPr/>
                        <a:lstStyle/>
                        <a:p>
                          <a:endParaRPr lang="zh-CN"/>
                        </a:p>
                      </a:txBody>
                      <a:tcPr>
                        <a:blipFill>
                          <a:blip r:embed="rId15"/>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5"/>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0.36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5"/>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7" name="表格 76"/>
              <p:cNvGraphicFramePr>
                <a:graphicFrameLocks noGrp="1"/>
              </p:cNvGraphicFramePr>
              <p:nvPr/>
            </p:nvGraphicFramePr>
            <p:xfrm>
              <a:off x="8415858" y="5078204"/>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0.52</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77" name="表格 76"/>
              <p:cNvGraphicFramePr>
                <a:graphicFrameLocks noGrp="1"/>
              </p:cNvGraphicFramePr>
              <p:nvPr/>
            </p:nvGraphicFramePr>
            <p:xfrm>
              <a:off x="8415858" y="5078204"/>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16"/>
                        </a:blipFill>
                      </a:tcPr>
                    </a:tc>
                    <a:tc>
                      <a:txBody>
                        <a:bodyPr/>
                        <a:lstStyle/>
                        <a:p>
                          <a:endParaRPr lang="zh-CN"/>
                        </a:p>
                      </a:txBody>
                      <a:tcPr>
                        <a:blipFill>
                          <a:blip r:embed="rId16"/>
                        </a:blipFill>
                      </a:tcPr>
                    </a:tc>
                    <a:tc>
                      <a:txBody>
                        <a:bodyPr/>
                        <a:lstStyle/>
                        <a:p>
                          <a:endParaRPr lang="zh-CN"/>
                        </a:p>
                      </a:txBody>
                      <a:tcPr>
                        <a:blipFill>
                          <a:blip r:embed="rId16"/>
                        </a:blipFill>
                      </a:tcPr>
                    </a:tc>
                    <a:tc>
                      <a:txBody>
                        <a:bodyPr/>
                        <a:lstStyle/>
                        <a:p>
                          <a:endParaRPr lang="zh-CN"/>
                        </a:p>
                      </a:txBody>
                      <a:tcPr>
                        <a:blipFill>
                          <a:blip r:embed="rId16"/>
                        </a:blipFill>
                      </a:tcPr>
                    </a:tc>
                  </a:tr>
                  <a:tr h="335280">
                    <a:tc>
                      <a:txBody>
                        <a:bodyPr/>
                        <a:lstStyle/>
                        <a:p>
                          <a:endParaRPr lang="zh-CN"/>
                        </a:p>
                      </a:txBody>
                      <a:tcPr>
                        <a:blipFill>
                          <a:blip r:embed="rId16"/>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0.60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0.74</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0.82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6"/>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16"/>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sp>
        <p:nvSpPr>
          <p:cNvPr id="92" name="任意多边形 91"/>
          <p:cNvSpPr/>
          <p:nvPr/>
        </p:nvSpPr>
        <p:spPr>
          <a:xfrm>
            <a:off x="3711184" y="6180657"/>
            <a:ext cx="3379606" cy="557671"/>
          </a:xfrm>
          <a:custGeom>
            <a:avLst/>
            <a:gdLst>
              <a:gd name="connsiteX0" fmla="*/ 0 w 3017520"/>
              <a:gd name="connsiteY0" fmla="*/ 7620 h 558290"/>
              <a:gd name="connsiteX1" fmla="*/ 632460 w 3017520"/>
              <a:gd name="connsiteY1" fmla="*/ 457200 h 558290"/>
              <a:gd name="connsiteX2" fmla="*/ 1874520 w 3017520"/>
              <a:gd name="connsiteY2" fmla="*/ 541020 h 558290"/>
              <a:gd name="connsiteX3" fmla="*/ 2743200 w 3017520"/>
              <a:gd name="connsiteY3" fmla="*/ 205740 h 558290"/>
              <a:gd name="connsiteX4" fmla="*/ 2971800 w 3017520"/>
              <a:gd name="connsiteY4" fmla="*/ 38100 h 558290"/>
              <a:gd name="connsiteX5" fmla="*/ 3017520 w 3017520"/>
              <a:gd name="connsiteY5" fmla="*/ 0 h 558290"/>
              <a:gd name="connsiteX0-1" fmla="*/ 0 w 3017520"/>
              <a:gd name="connsiteY0-2" fmla="*/ 7620 h 558290"/>
              <a:gd name="connsiteX1-3" fmla="*/ 632460 w 3017520"/>
              <a:gd name="connsiteY1-4" fmla="*/ 457200 h 558290"/>
              <a:gd name="connsiteX2-5" fmla="*/ 1874520 w 3017520"/>
              <a:gd name="connsiteY2-6" fmla="*/ 541020 h 558290"/>
              <a:gd name="connsiteX3-7" fmla="*/ 2743200 w 3017520"/>
              <a:gd name="connsiteY3-8" fmla="*/ 205740 h 558290"/>
              <a:gd name="connsiteX4-9" fmla="*/ 2926080 w 3017520"/>
              <a:gd name="connsiteY4-10" fmla="*/ 76200 h 558290"/>
              <a:gd name="connsiteX5-11" fmla="*/ 3017520 w 3017520"/>
              <a:gd name="connsiteY5-12" fmla="*/ 0 h 558290"/>
              <a:gd name="connsiteX0-13" fmla="*/ 0 w 3017520"/>
              <a:gd name="connsiteY0-14" fmla="*/ 7620 h 553338"/>
              <a:gd name="connsiteX1-15" fmla="*/ 632460 w 3017520"/>
              <a:gd name="connsiteY1-16" fmla="*/ 457200 h 553338"/>
              <a:gd name="connsiteX2-17" fmla="*/ 1874520 w 3017520"/>
              <a:gd name="connsiteY2-18" fmla="*/ 541020 h 553338"/>
              <a:gd name="connsiteX3-19" fmla="*/ 2651760 w 3017520"/>
              <a:gd name="connsiteY3-20" fmla="*/ 274320 h 553338"/>
              <a:gd name="connsiteX4-21" fmla="*/ 2926080 w 3017520"/>
              <a:gd name="connsiteY4-22" fmla="*/ 76200 h 553338"/>
              <a:gd name="connsiteX5-23" fmla="*/ 3017520 w 3017520"/>
              <a:gd name="connsiteY5-24" fmla="*/ 0 h 553338"/>
              <a:gd name="connsiteX0-25" fmla="*/ 0 w 3017520"/>
              <a:gd name="connsiteY0-26" fmla="*/ 7620 h 553338"/>
              <a:gd name="connsiteX1-27" fmla="*/ 632460 w 3017520"/>
              <a:gd name="connsiteY1-28" fmla="*/ 457200 h 553338"/>
              <a:gd name="connsiteX2-29" fmla="*/ 1874520 w 3017520"/>
              <a:gd name="connsiteY2-30" fmla="*/ 541020 h 553338"/>
              <a:gd name="connsiteX3-31" fmla="*/ 2651760 w 3017520"/>
              <a:gd name="connsiteY3-32" fmla="*/ 274320 h 553338"/>
              <a:gd name="connsiteX4-33" fmla="*/ 2926080 w 3017520"/>
              <a:gd name="connsiteY4-34" fmla="*/ 76200 h 553338"/>
              <a:gd name="connsiteX5-35" fmla="*/ 3017520 w 3017520"/>
              <a:gd name="connsiteY5-36" fmla="*/ 0 h 553338"/>
              <a:gd name="connsiteX0-37" fmla="*/ 0 w 3017520"/>
              <a:gd name="connsiteY0-38" fmla="*/ 7620 h 553338"/>
              <a:gd name="connsiteX1-39" fmla="*/ 632460 w 3017520"/>
              <a:gd name="connsiteY1-40" fmla="*/ 457200 h 553338"/>
              <a:gd name="connsiteX2-41" fmla="*/ 1874520 w 3017520"/>
              <a:gd name="connsiteY2-42" fmla="*/ 541020 h 553338"/>
              <a:gd name="connsiteX3-43" fmla="*/ 2651760 w 3017520"/>
              <a:gd name="connsiteY3-44" fmla="*/ 274320 h 553338"/>
              <a:gd name="connsiteX4-45" fmla="*/ 2926080 w 3017520"/>
              <a:gd name="connsiteY4-46" fmla="*/ 76200 h 553338"/>
              <a:gd name="connsiteX5-47" fmla="*/ 3017520 w 3017520"/>
              <a:gd name="connsiteY5-48" fmla="*/ 0 h 553338"/>
              <a:gd name="connsiteX0-49" fmla="*/ 0 w 3017520"/>
              <a:gd name="connsiteY0-50" fmla="*/ 7620 h 557671"/>
              <a:gd name="connsiteX1-51" fmla="*/ 632460 w 3017520"/>
              <a:gd name="connsiteY1-52" fmla="*/ 457200 h 557671"/>
              <a:gd name="connsiteX2-53" fmla="*/ 1874520 w 3017520"/>
              <a:gd name="connsiteY2-54" fmla="*/ 541020 h 557671"/>
              <a:gd name="connsiteX3-55" fmla="*/ 2651760 w 3017520"/>
              <a:gd name="connsiteY3-56" fmla="*/ 274320 h 557671"/>
              <a:gd name="connsiteX4-57" fmla="*/ 2926080 w 3017520"/>
              <a:gd name="connsiteY4-58" fmla="*/ 76200 h 557671"/>
              <a:gd name="connsiteX5-59" fmla="*/ 3017520 w 3017520"/>
              <a:gd name="connsiteY5-60" fmla="*/ 0 h 5576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17520" h="557671">
                <a:moveTo>
                  <a:pt x="0" y="7620"/>
                </a:moveTo>
                <a:cubicBezTo>
                  <a:pt x="160020" y="187960"/>
                  <a:pt x="335280" y="345440"/>
                  <a:pt x="632460" y="457200"/>
                </a:cubicBezTo>
                <a:cubicBezTo>
                  <a:pt x="929640" y="568960"/>
                  <a:pt x="1537970" y="571500"/>
                  <a:pt x="1874520" y="541020"/>
                </a:cubicBezTo>
                <a:cubicBezTo>
                  <a:pt x="2211070" y="510540"/>
                  <a:pt x="2499360" y="359410"/>
                  <a:pt x="2651760" y="274320"/>
                </a:cubicBezTo>
                <a:cubicBezTo>
                  <a:pt x="2804160" y="189230"/>
                  <a:pt x="2865120" y="121920"/>
                  <a:pt x="2926080" y="76200"/>
                </a:cubicBezTo>
                <a:cubicBezTo>
                  <a:pt x="2987040" y="30480"/>
                  <a:pt x="3017520" y="1905"/>
                  <a:pt x="301752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5978689" y="6225541"/>
            <a:ext cx="3336823" cy="557671"/>
          </a:xfrm>
          <a:custGeom>
            <a:avLst/>
            <a:gdLst>
              <a:gd name="connsiteX0" fmla="*/ 0 w 3017520"/>
              <a:gd name="connsiteY0" fmla="*/ 7620 h 558290"/>
              <a:gd name="connsiteX1" fmla="*/ 632460 w 3017520"/>
              <a:gd name="connsiteY1" fmla="*/ 457200 h 558290"/>
              <a:gd name="connsiteX2" fmla="*/ 1874520 w 3017520"/>
              <a:gd name="connsiteY2" fmla="*/ 541020 h 558290"/>
              <a:gd name="connsiteX3" fmla="*/ 2743200 w 3017520"/>
              <a:gd name="connsiteY3" fmla="*/ 205740 h 558290"/>
              <a:gd name="connsiteX4" fmla="*/ 2971800 w 3017520"/>
              <a:gd name="connsiteY4" fmla="*/ 38100 h 558290"/>
              <a:gd name="connsiteX5" fmla="*/ 3017520 w 3017520"/>
              <a:gd name="connsiteY5" fmla="*/ 0 h 558290"/>
              <a:gd name="connsiteX0-1" fmla="*/ 0 w 3017520"/>
              <a:gd name="connsiteY0-2" fmla="*/ 7620 h 558290"/>
              <a:gd name="connsiteX1-3" fmla="*/ 632460 w 3017520"/>
              <a:gd name="connsiteY1-4" fmla="*/ 457200 h 558290"/>
              <a:gd name="connsiteX2-5" fmla="*/ 1874520 w 3017520"/>
              <a:gd name="connsiteY2-6" fmla="*/ 541020 h 558290"/>
              <a:gd name="connsiteX3-7" fmla="*/ 2743200 w 3017520"/>
              <a:gd name="connsiteY3-8" fmla="*/ 205740 h 558290"/>
              <a:gd name="connsiteX4-9" fmla="*/ 2926080 w 3017520"/>
              <a:gd name="connsiteY4-10" fmla="*/ 76200 h 558290"/>
              <a:gd name="connsiteX5-11" fmla="*/ 3017520 w 3017520"/>
              <a:gd name="connsiteY5-12" fmla="*/ 0 h 558290"/>
              <a:gd name="connsiteX0-13" fmla="*/ 0 w 3017520"/>
              <a:gd name="connsiteY0-14" fmla="*/ 7620 h 553338"/>
              <a:gd name="connsiteX1-15" fmla="*/ 632460 w 3017520"/>
              <a:gd name="connsiteY1-16" fmla="*/ 457200 h 553338"/>
              <a:gd name="connsiteX2-17" fmla="*/ 1874520 w 3017520"/>
              <a:gd name="connsiteY2-18" fmla="*/ 541020 h 553338"/>
              <a:gd name="connsiteX3-19" fmla="*/ 2651760 w 3017520"/>
              <a:gd name="connsiteY3-20" fmla="*/ 274320 h 553338"/>
              <a:gd name="connsiteX4-21" fmla="*/ 2926080 w 3017520"/>
              <a:gd name="connsiteY4-22" fmla="*/ 76200 h 553338"/>
              <a:gd name="connsiteX5-23" fmla="*/ 3017520 w 3017520"/>
              <a:gd name="connsiteY5-24" fmla="*/ 0 h 553338"/>
              <a:gd name="connsiteX0-25" fmla="*/ 0 w 3017520"/>
              <a:gd name="connsiteY0-26" fmla="*/ 7620 h 553338"/>
              <a:gd name="connsiteX1-27" fmla="*/ 632460 w 3017520"/>
              <a:gd name="connsiteY1-28" fmla="*/ 457200 h 553338"/>
              <a:gd name="connsiteX2-29" fmla="*/ 1874520 w 3017520"/>
              <a:gd name="connsiteY2-30" fmla="*/ 541020 h 553338"/>
              <a:gd name="connsiteX3-31" fmla="*/ 2651760 w 3017520"/>
              <a:gd name="connsiteY3-32" fmla="*/ 274320 h 553338"/>
              <a:gd name="connsiteX4-33" fmla="*/ 2926080 w 3017520"/>
              <a:gd name="connsiteY4-34" fmla="*/ 76200 h 553338"/>
              <a:gd name="connsiteX5-35" fmla="*/ 3017520 w 3017520"/>
              <a:gd name="connsiteY5-36" fmla="*/ 0 h 553338"/>
              <a:gd name="connsiteX0-37" fmla="*/ 0 w 3017520"/>
              <a:gd name="connsiteY0-38" fmla="*/ 7620 h 553338"/>
              <a:gd name="connsiteX1-39" fmla="*/ 632460 w 3017520"/>
              <a:gd name="connsiteY1-40" fmla="*/ 457200 h 553338"/>
              <a:gd name="connsiteX2-41" fmla="*/ 1874520 w 3017520"/>
              <a:gd name="connsiteY2-42" fmla="*/ 541020 h 553338"/>
              <a:gd name="connsiteX3-43" fmla="*/ 2651760 w 3017520"/>
              <a:gd name="connsiteY3-44" fmla="*/ 274320 h 553338"/>
              <a:gd name="connsiteX4-45" fmla="*/ 2926080 w 3017520"/>
              <a:gd name="connsiteY4-46" fmla="*/ 76200 h 553338"/>
              <a:gd name="connsiteX5-47" fmla="*/ 3017520 w 3017520"/>
              <a:gd name="connsiteY5-48" fmla="*/ 0 h 553338"/>
              <a:gd name="connsiteX0-49" fmla="*/ 0 w 3017520"/>
              <a:gd name="connsiteY0-50" fmla="*/ 7620 h 557671"/>
              <a:gd name="connsiteX1-51" fmla="*/ 632460 w 3017520"/>
              <a:gd name="connsiteY1-52" fmla="*/ 457200 h 557671"/>
              <a:gd name="connsiteX2-53" fmla="*/ 1874520 w 3017520"/>
              <a:gd name="connsiteY2-54" fmla="*/ 541020 h 557671"/>
              <a:gd name="connsiteX3-55" fmla="*/ 2651760 w 3017520"/>
              <a:gd name="connsiteY3-56" fmla="*/ 274320 h 557671"/>
              <a:gd name="connsiteX4-57" fmla="*/ 2926080 w 3017520"/>
              <a:gd name="connsiteY4-58" fmla="*/ 76200 h 557671"/>
              <a:gd name="connsiteX5-59" fmla="*/ 3017520 w 3017520"/>
              <a:gd name="connsiteY5-60" fmla="*/ 0 h 5576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17520" h="557671">
                <a:moveTo>
                  <a:pt x="0" y="7620"/>
                </a:moveTo>
                <a:cubicBezTo>
                  <a:pt x="160020" y="187960"/>
                  <a:pt x="335280" y="345440"/>
                  <a:pt x="632460" y="457200"/>
                </a:cubicBezTo>
                <a:cubicBezTo>
                  <a:pt x="929640" y="568960"/>
                  <a:pt x="1537970" y="571500"/>
                  <a:pt x="1874520" y="541020"/>
                </a:cubicBezTo>
                <a:cubicBezTo>
                  <a:pt x="2211070" y="510540"/>
                  <a:pt x="2499360" y="359410"/>
                  <a:pt x="2651760" y="274320"/>
                </a:cubicBezTo>
                <a:cubicBezTo>
                  <a:pt x="2804160" y="189230"/>
                  <a:pt x="2865120" y="121920"/>
                  <a:pt x="2926080" y="76200"/>
                </a:cubicBezTo>
                <a:cubicBezTo>
                  <a:pt x="2987040" y="30480"/>
                  <a:pt x="3017520" y="1905"/>
                  <a:pt x="301752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箭头连接符 96"/>
          <p:cNvCxnSpPr/>
          <p:nvPr/>
        </p:nvCxnSpPr>
        <p:spPr>
          <a:xfrm flipH="1">
            <a:off x="3743939" y="2266063"/>
            <a:ext cx="1378347" cy="351689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矩形 7"/>
          <p:cNvSpPr/>
          <p:nvPr/>
        </p:nvSpPr>
        <p:spPr>
          <a:xfrm>
            <a:off x="389309" y="1604976"/>
            <a:ext cx="1120820" cy="646331"/>
          </a:xfrm>
          <a:prstGeom prst="rect">
            <a:avLst/>
          </a:prstGeom>
        </p:spPr>
        <p:txBody>
          <a:bodyPr wrap="none">
            <a:spAutoFit/>
          </a:bodyPr>
          <a:lstStyle/>
          <a:p>
            <a:pPr marL="285750" indent="-285750">
              <a:lnSpc>
                <a:spcPct val="200000"/>
              </a:lnSpc>
              <a:buClr>
                <a:srgbClr val="FF0000"/>
              </a:buClr>
              <a:buFont typeface="Wingdings" panose="05000000000000000000" pitchFamily="2" charset="2"/>
              <a:buChar char="n"/>
            </a:pPr>
            <a:r>
              <a:rPr lang="en-US" altLang="zh-CN" dirty="0">
                <a:solidFill>
                  <a:srgbClr val="FF0000"/>
                </a:solidFill>
                <a:latin typeface="Times New Roman" panose="02020603050405020304" pitchFamily="18" charset="0"/>
                <a:cs typeface="Times New Roman" panose="02020603050405020304" pitchFamily="18" charset="0"/>
              </a:rPr>
              <a:t>Step 1:</a:t>
            </a:r>
          </a:p>
        </p:txBody>
      </p:sp>
      <p:sp>
        <p:nvSpPr>
          <p:cNvPr id="45" name="矩形 44"/>
          <p:cNvSpPr/>
          <p:nvPr/>
        </p:nvSpPr>
        <p:spPr>
          <a:xfrm>
            <a:off x="390400" y="2739671"/>
            <a:ext cx="2307042" cy="646331"/>
          </a:xfrm>
          <a:prstGeom prst="rect">
            <a:avLst/>
          </a:prstGeom>
        </p:spPr>
        <p:txBody>
          <a:bodyPr wrap="none">
            <a:spAutoFit/>
          </a:bodyPr>
          <a:lstStyle/>
          <a:p>
            <a:pPr marL="285750" indent="-285750">
              <a:lnSpc>
                <a:spcPct val="200000"/>
              </a:lnSpc>
              <a:buClr>
                <a:srgbClr val="FF0000"/>
              </a:buClr>
              <a:buFont typeface="Wingdings" panose="05000000000000000000" pitchFamily="2" charset="2"/>
              <a:buChar char="n"/>
            </a:pPr>
            <a:r>
              <a:rPr lang="en-US" altLang="zh-CN" dirty="0">
                <a:solidFill>
                  <a:srgbClr val="FF0000"/>
                </a:solidFill>
                <a:latin typeface="Times New Roman" panose="02020603050405020304" pitchFamily="18" charset="0"/>
                <a:cs typeface="Times New Roman" panose="02020603050405020304" pitchFamily="18" charset="0"/>
              </a:rPr>
              <a:t>Step 2:training loop</a:t>
            </a:r>
          </a:p>
        </p:txBody>
      </p:sp>
      <p:sp>
        <p:nvSpPr>
          <p:cNvPr id="46" name="左大括号 45"/>
          <p:cNvSpPr/>
          <p:nvPr/>
        </p:nvSpPr>
        <p:spPr>
          <a:xfrm rot="16200000">
            <a:off x="5610719" y="2519143"/>
            <a:ext cx="403115" cy="3219108"/>
          </a:xfrm>
          <a:prstGeom prst="leftBrace">
            <a:avLst>
              <a:gd name="adj1" fmla="val 532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左大括号 46"/>
          <p:cNvSpPr/>
          <p:nvPr/>
        </p:nvSpPr>
        <p:spPr>
          <a:xfrm rot="16200000">
            <a:off x="2261888" y="2492860"/>
            <a:ext cx="403115" cy="3219108"/>
          </a:xfrm>
          <a:prstGeom prst="leftBrace">
            <a:avLst>
              <a:gd name="adj1" fmla="val 532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矩形 48"/>
          <p:cNvSpPr/>
          <p:nvPr/>
        </p:nvSpPr>
        <p:spPr>
          <a:xfrm>
            <a:off x="2891753" y="2398331"/>
            <a:ext cx="2745169" cy="3962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48" name="组合 47"/>
          <p:cNvGrpSpPr/>
          <p:nvPr/>
        </p:nvGrpSpPr>
        <p:grpSpPr>
          <a:xfrm>
            <a:off x="7366572" y="1571657"/>
            <a:ext cx="3293493" cy="1388812"/>
            <a:chOff x="2636319" y="2569272"/>
            <a:chExt cx="3293493" cy="1388812"/>
          </a:xfrm>
        </p:grpSpPr>
        <mc:AlternateContent xmlns:mc="http://schemas.openxmlformats.org/markup-compatibility/2006" xmlns:a14="http://schemas.microsoft.com/office/drawing/2010/main">
          <mc:Choice Requires="a14">
            <p:sp>
              <p:nvSpPr>
                <p:cNvPr id="50" name="椭圆 49"/>
                <p:cNvSpPr/>
                <p:nvPr/>
              </p:nvSpPr>
              <p:spPr>
                <a:xfrm>
                  <a:off x="3540052"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0" name="椭圆 49"/>
                <p:cNvSpPr>
                  <a:spLocks noRot="1" noChangeAspect="1" noMove="1" noResize="1" noEditPoints="1" noAdjustHandles="1" noChangeArrowheads="1" noChangeShapeType="1" noTextEdit="1"/>
                </p:cNvSpPr>
                <p:nvPr/>
              </p:nvSpPr>
              <p:spPr>
                <a:xfrm>
                  <a:off x="3540052" y="3249715"/>
                  <a:ext cx="396240" cy="396240"/>
                </a:xfrm>
                <a:prstGeom prst="ellipse">
                  <a:avLst/>
                </a:prstGeom>
                <a:blipFill rotWithShape="1">
                  <a:blip r:embed="rId17"/>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椭圆 50"/>
                <p:cNvSpPr/>
                <p:nvPr/>
              </p:nvSpPr>
              <p:spPr>
                <a:xfrm>
                  <a:off x="4678753"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1" name="椭圆 50"/>
                <p:cNvSpPr>
                  <a:spLocks noRot="1" noChangeAspect="1" noMove="1" noResize="1" noEditPoints="1" noAdjustHandles="1" noChangeArrowheads="1" noChangeShapeType="1" noTextEdit="1"/>
                </p:cNvSpPr>
                <p:nvPr/>
              </p:nvSpPr>
              <p:spPr>
                <a:xfrm>
                  <a:off x="4678753" y="3249715"/>
                  <a:ext cx="396240" cy="396240"/>
                </a:xfrm>
                <a:prstGeom prst="ellipse">
                  <a:avLst/>
                </a:prstGeom>
                <a:blipFill rotWithShape="1">
                  <a:blip r:embed="rId18"/>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椭圆 51"/>
                <p:cNvSpPr/>
                <p:nvPr/>
              </p:nvSpPr>
              <p:spPr>
                <a:xfrm>
                  <a:off x="4093298" y="2569272"/>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2" name="椭圆 51"/>
                <p:cNvSpPr>
                  <a:spLocks noRot="1" noChangeAspect="1" noMove="1" noResize="1" noEditPoints="1" noAdjustHandles="1" noChangeArrowheads="1" noChangeShapeType="1" noTextEdit="1"/>
                </p:cNvSpPr>
                <p:nvPr/>
              </p:nvSpPr>
              <p:spPr>
                <a:xfrm>
                  <a:off x="4093298" y="2569272"/>
                  <a:ext cx="396240" cy="396240"/>
                </a:xfrm>
                <a:prstGeom prst="ellipse">
                  <a:avLst/>
                </a:prstGeom>
                <a:blipFill rotWithShape="1">
                  <a:blip r:embed="rId19"/>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54" name="直接箭头连接符 53"/>
            <p:cNvCxnSpPr>
              <a:stCxn id="50" idx="0"/>
              <a:endCxn id="52" idx="3"/>
            </p:cNvCxnSpPr>
            <p:nvPr/>
          </p:nvCxnSpPr>
          <p:spPr>
            <a:xfrm flipV="1">
              <a:off x="3738172" y="2907484"/>
              <a:ext cx="413154"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1" idx="0"/>
              <a:endCxn id="52" idx="5"/>
            </p:cNvCxnSpPr>
            <p:nvPr/>
          </p:nvCxnSpPr>
          <p:spPr>
            <a:xfrm flipH="1" flipV="1">
              <a:off x="4431510" y="2907484"/>
              <a:ext cx="445363"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0" idx="7"/>
              <a:endCxn id="51" idx="1"/>
            </p:cNvCxnSpPr>
            <p:nvPr/>
          </p:nvCxnSpPr>
          <p:spPr>
            <a:xfrm>
              <a:off x="3878264" y="3307743"/>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1" idx="3"/>
              <a:endCxn id="50" idx="5"/>
            </p:cNvCxnSpPr>
            <p:nvPr/>
          </p:nvCxnSpPr>
          <p:spPr>
            <a:xfrm flipH="1">
              <a:off x="3878264" y="3587927"/>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441995" y="2803923"/>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79" name="文本框 78"/>
            <p:cNvSpPr txBox="1"/>
            <p:nvPr/>
          </p:nvSpPr>
          <p:spPr>
            <a:xfrm>
              <a:off x="4612371" y="2798320"/>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80" name="文本框 79"/>
            <p:cNvSpPr txBox="1"/>
            <p:nvPr/>
          </p:nvSpPr>
          <p:spPr>
            <a:xfrm>
              <a:off x="4058167" y="3588752"/>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81" name="文本框 80"/>
            <p:cNvSpPr txBox="1"/>
            <p:nvPr/>
          </p:nvSpPr>
          <p:spPr>
            <a:xfrm>
              <a:off x="3960287" y="3003866"/>
              <a:ext cx="60305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82" name="文本框 81"/>
            <p:cNvSpPr txBox="1"/>
            <p:nvPr/>
          </p:nvSpPr>
          <p:spPr>
            <a:xfrm>
              <a:off x="5379661" y="3257335"/>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83" name="文本框 82"/>
            <p:cNvSpPr txBox="1"/>
            <p:nvPr/>
          </p:nvSpPr>
          <p:spPr>
            <a:xfrm>
              <a:off x="2636319" y="3240006"/>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84" name="弧形 83"/>
            <p:cNvSpPr/>
            <p:nvPr/>
          </p:nvSpPr>
          <p:spPr>
            <a:xfrm rot="20712355">
              <a:off x="5018546" y="3247621"/>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5" name="弧形 84"/>
            <p:cNvSpPr/>
            <p:nvPr/>
          </p:nvSpPr>
          <p:spPr>
            <a:xfrm rot="887645" flipH="1">
              <a:off x="3218963" y="3247620"/>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7" name="灯片编号占位符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35</a:t>
            </a:fld>
            <a:endParaRPr lang="zh-CN" altLang="zh-CN">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up)">
                                      <p:cBhvr>
                                        <p:cTn id="24" dur="500"/>
                                        <p:tgtEl>
                                          <p:spTgt spid="97"/>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49"/>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9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wipe(left)">
                                      <p:cBhvr>
                                        <p:cTn id="49" dur="500"/>
                                        <p:tgtEl>
                                          <p:spTgt spid="92"/>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p:bldP spid="30" grpId="0"/>
      <p:bldP spid="34" grpId="0" animBg="1"/>
      <p:bldP spid="40" grpId="0" animBg="1"/>
      <p:bldP spid="40" grpId="1" animBg="1"/>
      <p:bldP spid="53" grpId="0"/>
      <p:bldP spid="92" grpId="0" animBg="1"/>
      <p:bldP spid="92" grpId="1" animBg="1"/>
      <p:bldP spid="93" grpId="0" animBg="1"/>
      <p:bldP spid="45" grpId="0"/>
      <p:bldP spid="46" grpId="0" animBg="1"/>
      <p:bldP spid="47" grpId="0" animBg="1"/>
      <p:bldP spid="49" grpId="0" animBg="1"/>
      <p:bldP spid="4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80" y="27305"/>
            <a:ext cx="10515600" cy="1325563"/>
          </a:xfrm>
        </p:spPr>
        <p:txBody>
          <a:bodyPr>
            <a:normAutofit/>
          </a:bodyPr>
          <a:lstStyle/>
          <a:p>
            <a:r>
              <a:rPr lang="en-US" altLang="zh-CN" dirty="0"/>
              <a:t>Q-Learning</a:t>
            </a:r>
            <a:endParaRPr lang="zh-CN" altLang="en-US"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2153324" y="1628506"/>
              <a:ext cx="2621635" cy="1584960"/>
            </p:xfrm>
            <a:graphic>
              <a:graphicData uri="http://schemas.openxmlformats.org/drawingml/2006/table">
                <a:tbl>
                  <a:tblPr>
                    <a:tableStyleId>{BC89EF96-8CEA-46FF-86C4-4CE0E7609802}</a:tableStyleId>
                  </a:tblPr>
                  <a:tblGrid>
                    <a:gridCol w="771966"/>
                    <a:gridCol w="555341"/>
                    <a:gridCol w="570544"/>
                    <a:gridCol w="723784"/>
                  </a:tblGrid>
                  <a:tr h="421199">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600" kern="1200" dirty="0" smtClean="0">
                                    <a:solidFill>
                                      <a:schemeClr val="tx1"/>
                                    </a:solidFill>
                                    <a:latin typeface="Cambria Math" panose="02040503050406030204" pitchFamily="18" charset="0"/>
                                    <a:ea typeface="+mn-ea"/>
                                    <a:cs typeface="+mn-cs"/>
                                  </a:rPr>
                                  <m:t>𝑄</m:t>
                                </m:r>
                                <m:d>
                                  <m:dPr>
                                    <m:begChr m:val="["/>
                                    <m:endChr m:val="]"/>
                                    <m:ctrlPr>
                                      <a:rPr lang="en-US" altLang="zh-CN" sz="1600" i="1" kern="1200" dirty="0">
                                        <a:solidFill>
                                          <a:schemeClr val="tx1"/>
                                        </a:solidFill>
                                        <a:latin typeface="Cambria Math"/>
                                        <a:ea typeface="+mn-ea"/>
                                        <a:cs typeface="+mn-cs"/>
                                      </a:rPr>
                                    </m:ctrlPr>
                                  </m:dPr>
                                  <m:e>
                                    <m:r>
                                      <a:rPr lang="en-US" altLang="zh-CN" sz="1600" kern="1200" dirty="0" smtClean="0">
                                        <a:solidFill>
                                          <a:schemeClr val="tx1"/>
                                        </a:solidFill>
                                        <a:latin typeface="Cambria Math" panose="02040503050406030204" pitchFamily="18" charset="0"/>
                                        <a:ea typeface="+mn-ea"/>
                                        <a:cs typeface="+mn-cs"/>
                                      </a:rPr>
                                      <m:t>𝑠</m:t>
                                    </m:r>
                                    <m:r>
                                      <a:rPr lang="en-US" altLang="zh-CN" sz="1600" kern="1200">
                                        <a:solidFill>
                                          <a:schemeClr val="tx1"/>
                                        </a:solidFill>
                                        <a:latin typeface="Cambria Math" panose="02040503050406030204" pitchFamily="18" charset="0"/>
                                        <a:ea typeface="+mn-ea"/>
                                        <a:cs typeface="+mn-cs"/>
                                      </a:rPr>
                                      <m:t>,</m:t>
                                    </m:r>
                                    <m:r>
                                      <a:rPr lang="en-US" altLang="zh-CN" sz="1600" kern="1200" smtClean="0">
                                        <a:solidFill>
                                          <a:schemeClr val="tx1"/>
                                        </a:solidFill>
                                        <a:latin typeface="Cambria Math" panose="02040503050406030204" pitchFamily="18" charset="0"/>
                                        <a:ea typeface="+mn-ea"/>
                                        <a:cs typeface="+mn-cs"/>
                                      </a:rPr>
                                      <m:t>𝑎</m:t>
                                    </m:r>
                                  </m:e>
                                </m:d>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𝟏</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up</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𝟐</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left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3</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right</a:t>
                          </a:r>
                          <a:endParaRPr lang="zh-CN" altLang="en-US" sz="1600" kern="1200" dirty="0">
                            <a:solidFill>
                              <a:schemeClr val="tx1"/>
                            </a:solidFill>
                            <a:latin typeface="+mn-lt"/>
                            <a:ea typeface="+mn-ea"/>
                            <a:cs typeface="+mn-cs"/>
                          </a:endParaRPr>
                        </a:p>
                      </a:txBody>
                      <a:tcPr/>
                    </a:tc>
                  </a:tr>
                  <a:tr h="283615">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𝟏</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0.40</a:t>
                          </a:r>
                          <a:endParaRPr lang="zh-CN" altLang="en-US" sz="1600" kern="1200" dirty="0">
                            <a:solidFill>
                              <a:schemeClr val="tx1"/>
                            </a:solidFill>
                            <a:latin typeface="+mn-lt"/>
                            <a:ea typeface="+mn-ea"/>
                            <a:cs typeface="+mn-cs"/>
                          </a:endParaRPr>
                        </a:p>
                      </a:txBody>
                      <a:tcPr/>
                    </a:tc>
                  </a:tr>
                  <a:tr h="287953">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𝟐</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r>
                  <a:tr h="255728">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𝟑</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r>
                </a:tbl>
              </a:graphicData>
            </a:graphic>
          </p:graphicFrame>
        </mc:Choice>
        <mc:Fallback xmlns="">
          <p:graphicFrame>
            <p:nvGraphicFramePr>
              <p:cNvPr id="5" name="表格 4"/>
              <p:cNvGraphicFramePr>
                <a:graphicFrameLocks noGrp="1"/>
              </p:cNvGraphicFramePr>
              <p:nvPr/>
            </p:nvGraphicFramePr>
            <p:xfrm>
              <a:off x="2153324" y="1628506"/>
              <a:ext cx="2621635" cy="1584960"/>
            </p:xfrm>
            <a:graphic>
              <a:graphicData uri="http://schemas.openxmlformats.org/drawingml/2006/table">
                <a:tbl>
                  <a:tblPr>
                    <a:tableStyleId>{BC89EF96-8CEA-46FF-86C4-4CE0E7609802}</a:tableStyleId>
                  </a:tblPr>
                  <a:tblGrid>
                    <a:gridCol w="771966"/>
                    <a:gridCol w="555341"/>
                    <a:gridCol w="570544"/>
                    <a:gridCol w="723784"/>
                  </a:tblGrid>
                  <a:tr h="579120">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r>
                  <a:tr h="335280">
                    <a:tc>
                      <a:txBody>
                        <a:bodyPr/>
                        <a:lstStyle/>
                        <a:p>
                          <a:endParaRPr lang="zh-CN"/>
                        </a:p>
                      </a:txBody>
                      <a:tcPr>
                        <a:blipFill>
                          <a:blip r:embed="rId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0.56</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0.40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r>
                </a:tbl>
              </a:graphicData>
            </a:graphic>
          </p:graphicFrame>
        </mc:Fallback>
      </mc:AlternateContent>
      <p:sp>
        <p:nvSpPr>
          <p:cNvPr id="4" name="矩形 3"/>
          <p:cNvSpPr/>
          <p:nvPr/>
        </p:nvSpPr>
        <p:spPr>
          <a:xfrm>
            <a:off x="443282" y="3204713"/>
            <a:ext cx="1345240" cy="369332"/>
          </a:xfrm>
          <a:prstGeom prst="rect">
            <a:avLst/>
          </a:prstGeom>
        </p:spPr>
        <p:txBody>
          <a:bodyPr wrap="none">
            <a:spAutoFit/>
          </a:bodyPr>
          <a:lstStyle/>
          <a:p>
            <a:r>
              <a:rPr lang="en-US" altLang="zh-CN" dirty="0"/>
              <a:t>12</a:t>
            </a:r>
            <a:r>
              <a:rPr lang="en-US" altLang="zh-CN" baseline="30000" dirty="0"/>
              <a:t>st</a:t>
            </a:r>
            <a:r>
              <a:rPr lang="en-US" altLang="zh-CN" dirty="0"/>
              <a:t> episode:</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340155" y="3578966"/>
                <a:ext cx="4733694" cy="369332"/>
              </a:xfrm>
              <a:prstGeom prst="rect">
                <a:avLst/>
              </a:prstGeom>
            </p:spPr>
            <p:txBody>
              <a:bodyPr wrap="square">
                <a:spAutoFit/>
              </a:bodyPr>
              <a:lstStyle/>
              <a:p>
                <a:pPr>
                  <a:buClr>
                    <a:srgbClr val="FF0000"/>
                  </a:buCl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a:rPr>
                          </m:ctrlPr>
                        </m:dPr>
                        <m:e>
                          <m:r>
                            <a:rPr lang="en-US" altLang="zh-CN" i="1">
                              <a:latin typeface="Cambria Math" panose="02040503050406030204" pitchFamily="18" charset="0"/>
                            </a:rPr>
                            <m:t>0</m:t>
                          </m:r>
                        </m:e>
                      </m:d>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a:rPr>
                          </m:ctrlPr>
                        </m:dPr>
                        <m:e>
                          <m:r>
                            <a:rPr lang="en-US" altLang="zh-CN" i="1">
                              <a:latin typeface="Cambria Math" panose="02040503050406030204" pitchFamily="18" charset="0"/>
                            </a:rPr>
                            <m:t>0</m:t>
                          </m:r>
                        </m:e>
                      </m:d>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𝑟</m:t>
                      </m:r>
                      <m:d>
                        <m:dPr>
                          <m:ctrlPr>
                            <a:rPr lang="en-US" altLang="zh-CN" i="1">
                              <a:latin typeface="Cambria Math"/>
                            </a:rPr>
                          </m:ctrlPr>
                        </m:dPr>
                        <m:e>
                          <m:r>
                            <a:rPr lang="en-US" altLang="zh-CN" i="1">
                              <a:latin typeface="Cambria Math" panose="02040503050406030204" pitchFamily="18" charset="0"/>
                            </a:rPr>
                            <m:t>1</m:t>
                          </m:r>
                        </m:e>
                      </m:d>
                      <m:r>
                        <a:rPr lang="en-US" altLang="zh-CN" i="1">
                          <a:latin typeface="Cambria Math" panose="02040503050406030204" pitchFamily="18" charset="0"/>
                        </a:rPr>
                        <m:t>=−0.1,</m:t>
                      </m:r>
                      <m:r>
                        <a:rPr lang="en-US" altLang="zh-CN" i="1">
                          <a:latin typeface="Cambria Math" panose="02040503050406030204" pitchFamily="18" charset="0"/>
                        </a:rPr>
                        <m:t>𝑠</m:t>
                      </m:r>
                      <m:d>
                        <m:dPr>
                          <m:ctrlPr>
                            <a:rPr lang="en-US" altLang="zh-CN" i="1">
                              <a:latin typeface="Cambria Math"/>
                            </a:rPr>
                          </m:ctrlPr>
                        </m:dPr>
                        <m:e>
                          <m:r>
                            <a:rPr lang="en-US" altLang="zh-CN" i="1">
                              <a:latin typeface="Cambria Math" panose="02040503050406030204" pitchFamily="18" charset="0"/>
                            </a:rPr>
                            <m:t>1</m:t>
                          </m:r>
                        </m:e>
                      </m:d>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𝑠</m:t>
                          </m:r>
                        </m:e>
                        <m:sub>
                          <m:r>
                            <a:rPr lang="en-US" altLang="zh-CN">
                              <a:latin typeface="Cambria Math" panose="02040503050406030204" pitchFamily="18" charset="0"/>
                            </a:rPr>
                            <m:t>1</m:t>
                          </m:r>
                        </m:sub>
                      </m:sSub>
                    </m:oMath>
                  </m:oMathPara>
                </a14:m>
                <a:endParaRPr lang="en-US" altLang="zh-CN" dirty="0"/>
              </a:p>
            </p:txBody>
          </p:sp>
        </mc:Choice>
        <mc:Fallback xmlns="">
          <p:sp>
            <p:nvSpPr>
              <p:cNvPr id="6" name="矩形 5"/>
              <p:cNvSpPr>
                <a:spLocks noRot="1" noChangeAspect="1" noMove="1" noResize="1" noEditPoints="1" noAdjustHandles="1" noChangeArrowheads="1" noChangeShapeType="1" noTextEdit="1"/>
              </p:cNvSpPr>
              <p:nvPr/>
            </p:nvSpPr>
            <p:spPr>
              <a:xfrm>
                <a:off x="340155" y="3578966"/>
                <a:ext cx="4733694" cy="369332"/>
              </a:xfrm>
              <a:prstGeom prst="rect">
                <a:avLst/>
              </a:prstGeom>
              <a:blipFill rotWithShape="1">
                <a:blip r:embed="rId4"/>
                <a:stretch>
                  <a:fillRect l="-9" t="-29" r="4" b="1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370669" y="3578966"/>
                <a:ext cx="488055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a:rPr>
                          </m:ctrlPr>
                        </m:dPr>
                        <m:e>
                          <m:r>
                            <a:rPr lang="en-US" altLang="zh-CN">
                              <a:latin typeface="Cambria Math" panose="02040503050406030204" pitchFamily="18" charset="0"/>
                            </a:rPr>
                            <m:t>1</m:t>
                          </m:r>
                        </m:e>
                      </m:d>
                      <m:r>
                        <a:rPr lang="en-US" altLang="zh-CN">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𝑟</m:t>
                      </m:r>
                      <m:d>
                        <m:dPr>
                          <m:ctrlPr>
                            <a:rPr lang="en-US" altLang="zh-CN" i="1">
                              <a:latin typeface="Cambria Math"/>
                            </a:rPr>
                          </m:ctrlPr>
                        </m:dPr>
                        <m:e>
                          <m:r>
                            <a:rPr lang="en-US" altLang="zh-CN" i="1">
                              <a:latin typeface="Cambria Math" panose="02040503050406030204" pitchFamily="18" charset="0"/>
                            </a:rPr>
                            <m:t>2</m:t>
                          </m:r>
                        </m:e>
                      </m:d>
                      <m:r>
                        <a:rPr lang="en-US" altLang="zh-CN" i="1">
                          <a:latin typeface="Cambria Math" panose="02040503050406030204" pitchFamily="18" charset="0"/>
                        </a:rPr>
                        <m:t>=−0.2,</m:t>
                      </m:r>
                      <m:r>
                        <a:rPr lang="en-US" altLang="zh-CN" i="1">
                          <a:latin typeface="Cambria Math" panose="02040503050406030204" pitchFamily="18" charset="0"/>
                        </a:rPr>
                        <m:t>𝑠</m:t>
                      </m:r>
                      <m:d>
                        <m:dPr>
                          <m:ctrlPr>
                            <a:rPr lang="en-US" altLang="zh-CN" i="1">
                              <a:latin typeface="Cambria Math"/>
                            </a:rPr>
                          </m:ctrlPr>
                        </m:dPr>
                        <m:e>
                          <m:r>
                            <a:rPr lang="en-US" altLang="zh-CN" i="1">
                              <a:latin typeface="Cambria Math" panose="02040503050406030204" pitchFamily="18" charset="0"/>
                            </a:rPr>
                            <m:t>2</m:t>
                          </m:r>
                        </m:e>
                      </m:d>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3</m:t>
                          </m:r>
                        </m:sub>
                      </m:sSub>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370669" y="3578966"/>
                <a:ext cx="4880559" cy="369332"/>
              </a:xfrm>
              <a:prstGeom prst="rect">
                <a:avLst/>
              </a:prstGeom>
              <a:blipFill rotWithShape="1">
                <a:blip r:embed="rId5"/>
                <a:stretch>
                  <a:fillRect l="-12" t="-29" r="11" b="1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1" name="表格 30"/>
              <p:cNvGraphicFramePr>
                <a:graphicFrameLocks noGrp="1"/>
              </p:cNvGraphicFramePr>
              <p:nvPr/>
            </p:nvGraphicFramePr>
            <p:xfrm>
              <a:off x="1297422" y="5079957"/>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0.40</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31" name="表格 30"/>
              <p:cNvGraphicFramePr>
                <a:graphicFrameLocks noGrp="1"/>
              </p:cNvGraphicFramePr>
              <p:nvPr/>
            </p:nvGraphicFramePr>
            <p:xfrm>
              <a:off x="1297422" y="5079957"/>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6"/>
                        </a:blipFill>
                      </a:tcPr>
                    </a:tc>
                    <a:tc>
                      <a:txBody>
                        <a:bodyPr/>
                        <a:lstStyle/>
                        <a:p>
                          <a:endParaRPr lang="zh-CN"/>
                        </a:p>
                      </a:txBody>
                      <a:tcPr>
                        <a:blipFill>
                          <a:blip r:embed="rId6"/>
                        </a:blipFill>
                      </a:tcPr>
                    </a:tc>
                    <a:tc>
                      <a:txBody>
                        <a:bodyPr/>
                        <a:lstStyle/>
                        <a:p>
                          <a:endParaRPr lang="zh-CN"/>
                        </a:p>
                      </a:txBody>
                      <a:tcPr>
                        <a:blipFill>
                          <a:blip r:embed="rId6"/>
                        </a:blipFill>
                      </a:tcPr>
                    </a:tc>
                    <a:tc>
                      <a:txBody>
                        <a:bodyPr/>
                        <a:lstStyle/>
                        <a:p>
                          <a:endParaRPr lang="zh-CN"/>
                        </a:p>
                      </a:txBody>
                      <a:tcPr>
                        <a:blipFill>
                          <a:blip r:embed="rId6"/>
                        </a:blipFill>
                      </a:tcPr>
                    </a:tc>
                  </a:tr>
                  <a:tr h="335280">
                    <a:tc>
                      <a:txBody>
                        <a:bodyPr/>
                        <a:lstStyle/>
                        <a:p>
                          <a:endParaRPr lang="zh-CN"/>
                        </a:p>
                      </a:txBody>
                      <a:tcPr>
                        <a:blipFill>
                          <a:blip r:embed="rId6"/>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0.40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6"/>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6"/>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grpSp>
        <p:nvGrpSpPr>
          <p:cNvPr id="13" name="组合 12"/>
          <p:cNvGrpSpPr/>
          <p:nvPr/>
        </p:nvGrpSpPr>
        <p:grpSpPr>
          <a:xfrm>
            <a:off x="1958401" y="4303317"/>
            <a:ext cx="3306546" cy="820400"/>
            <a:chOff x="628650" y="4303395"/>
            <a:chExt cx="3306546" cy="820400"/>
          </a:xfrm>
        </p:grpSpPr>
        <mc:AlternateContent xmlns:mc="http://schemas.openxmlformats.org/markup-compatibility/2006" xmlns:a14="http://schemas.microsoft.com/office/drawing/2010/main">
          <mc:Choice Requires="a14">
            <p:sp>
              <p:nvSpPr>
                <p:cNvPr id="9" name="矩形 8"/>
                <p:cNvSpPr/>
                <p:nvPr/>
              </p:nvSpPr>
              <p:spPr>
                <a:xfrm>
                  <a:off x="628650" y="4303395"/>
                  <a:ext cx="3306546" cy="4022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rPr>
                          <m:t>𝑄</m:t>
                        </m:r>
                        <m:d>
                          <m:dPr>
                            <m:begChr m:val="["/>
                            <m:endChr m:val="]"/>
                            <m:ctrlPr>
                              <a:rPr lang="en-US" altLang="zh-CN" sz="1400" i="1" dirty="0">
                                <a:latin typeface="Cambria Math"/>
                              </a:rPr>
                            </m:ctrlPr>
                          </m:dPr>
                          <m:e>
                            <m:sSub>
                              <m:sSubPr>
                                <m:ctrlPr>
                                  <a:rPr lang="en-US" altLang="zh-CN" sz="1400" i="1" dirty="0">
                                    <a:latin typeface="Cambria Math"/>
                                  </a:rPr>
                                </m:ctrlPr>
                              </m:sSubPr>
                              <m:e>
                                <m:r>
                                  <a:rPr lang="en-US" altLang="zh-CN" sz="1400" dirty="0">
                                    <a:latin typeface="Cambria Math" panose="02040503050406030204" pitchFamily="18" charset="0"/>
                                  </a:rPr>
                                  <m:t>𝑠</m:t>
                                </m:r>
                              </m:e>
                              <m:sub>
                                <m:r>
                                  <a:rPr lang="en-US" altLang="zh-CN" sz="1400" dirty="0">
                                    <a:latin typeface="Cambria Math" panose="02040503050406030204" pitchFamily="18" charset="0"/>
                                  </a:rPr>
                                  <m:t>1</m:t>
                                </m:r>
                              </m:sub>
                            </m:sSub>
                            <m:r>
                              <a:rPr lang="en-US" altLang="zh-CN" sz="1400">
                                <a:latin typeface="Cambria Math" panose="02040503050406030204" pitchFamily="18" charset="0"/>
                              </a:rPr>
                              <m:t>,</m:t>
                            </m:r>
                            <m:sSub>
                              <m:sSubPr>
                                <m:ctrlPr>
                                  <a:rPr lang="en-US" altLang="zh-CN" sz="1400" i="1" dirty="0">
                                    <a:latin typeface="Cambria Math"/>
                                  </a:rPr>
                                </m:ctrlPr>
                              </m:sSubPr>
                              <m:e>
                                <m:r>
                                  <a:rPr lang="en-US" altLang="zh-CN" sz="1400">
                                    <a:latin typeface="Cambria Math" panose="02040503050406030204" pitchFamily="18" charset="0"/>
                                  </a:rPr>
                                  <m:t>𝑎</m:t>
                                </m:r>
                              </m:e>
                              <m:sub>
                                <m:r>
                                  <a:rPr lang="en-US" altLang="zh-CN" sz="1400">
                                    <a:latin typeface="Cambria Math" panose="02040503050406030204" pitchFamily="18" charset="0"/>
                                  </a:rPr>
                                  <m:t>2</m:t>
                                </m:r>
                              </m:sub>
                            </m:sSub>
                          </m:e>
                        </m:d>
                        <m:r>
                          <a:rPr lang="en-US" altLang="zh-CN" sz="1400" i="1">
                            <a:latin typeface="Cambria Math" panose="02040503050406030204" pitchFamily="18" charset="0"/>
                          </a:rPr>
                          <m:t>=−0.1+</m:t>
                        </m:r>
                        <m:r>
                          <a:rPr lang="en-US" altLang="zh-CN" sz="1400">
                            <a:latin typeface="Cambria Math" panose="02040503050406030204" pitchFamily="18" charset="0"/>
                          </a:rPr>
                          <m:t>0.8∗</m:t>
                        </m:r>
                        <m:limLow>
                          <m:limLowPr>
                            <m:ctrlPr>
                              <a:rPr lang="en-US" altLang="zh-CN" sz="1400" i="1">
                                <a:latin typeface="Cambria Math"/>
                              </a:rPr>
                            </m:ctrlPr>
                          </m:limLowPr>
                          <m:e>
                            <m:r>
                              <m:rPr>
                                <m:sty m:val="p"/>
                              </m:rPr>
                              <a:rPr lang="en-US" altLang="zh-CN" sz="1400">
                                <a:latin typeface="Cambria Math" panose="02040503050406030204" pitchFamily="18" charset="0"/>
                              </a:rPr>
                              <m:t>max</m:t>
                            </m:r>
                          </m:e>
                          <m:lim>
                            <m:sSub>
                              <m:sSubPr>
                                <m:ctrlPr>
                                  <a:rPr lang="en-US" altLang="zh-CN" sz="1400" i="1">
                                    <a:latin typeface="Cambria Math"/>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lim>
                        </m:limLow>
                        <m:r>
                          <a:rPr lang="en-US" altLang="zh-CN" sz="1400" i="1">
                            <a:latin typeface="Cambria Math" panose="02040503050406030204" pitchFamily="18" charset="0"/>
                          </a:rPr>
                          <m:t>⁡(</m:t>
                        </m:r>
                        <m:r>
                          <a:rPr lang="en-US" altLang="zh-CN" sz="1400" i="1">
                            <a:latin typeface="Cambria Math" panose="02040503050406030204" pitchFamily="18" charset="0"/>
                          </a:rPr>
                          <m:t>𝑄</m:t>
                        </m:r>
                        <m:d>
                          <m:dPr>
                            <m:begChr m:val="["/>
                            <m:endChr m:val="]"/>
                            <m:ctrlPr>
                              <a:rPr lang="en-US" altLang="zh-CN" sz="1400" i="1">
                                <a:latin typeface="Cambria Math"/>
                              </a:rPr>
                            </m:ctrlPr>
                          </m:dPr>
                          <m:e>
                            <m:sSub>
                              <m:sSubPr>
                                <m:ctrlPr>
                                  <a:rPr lang="en-US" altLang="zh-CN" sz="1400" i="1">
                                    <a:latin typeface="Cambria Math"/>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628650" y="4303395"/>
                  <a:ext cx="3306546" cy="40229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628650" y="4600575"/>
                  <a:ext cx="2471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a:solidFill>
                              <a:schemeClr val="bg1"/>
                            </a:solidFill>
                            <a:latin typeface="Cambria Math" panose="02040503050406030204" pitchFamily="18" charset="0"/>
                          </a:rPr>
                          <m:t>𝑄</m:t>
                        </m:r>
                        <m:d>
                          <m:dPr>
                            <m:begChr m:val="["/>
                            <m:endChr m:val="]"/>
                            <m:ctrlPr>
                              <a:rPr lang="en-US" altLang="zh-CN" sz="1400" i="1" dirty="0">
                                <a:solidFill>
                                  <a:schemeClr val="bg1"/>
                                </a:solidFill>
                                <a:latin typeface="Cambria Math"/>
                              </a:rPr>
                            </m:ctrlPr>
                          </m:dPr>
                          <m:e>
                            <m:sSub>
                              <m:sSubPr>
                                <m:ctrlPr>
                                  <a:rPr lang="en-US" altLang="zh-CN" sz="1400" i="1" dirty="0">
                                    <a:solidFill>
                                      <a:schemeClr val="bg1"/>
                                    </a:solidFill>
                                    <a:latin typeface="Cambria Math"/>
                                  </a:rPr>
                                </m:ctrlPr>
                              </m:sSubPr>
                              <m:e>
                                <m:r>
                                  <a:rPr lang="en-US" altLang="zh-CN" sz="1400" dirty="0">
                                    <a:solidFill>
                                      <a:schemeClr val="bg1"/>
                                    </a:solidFill>
                                    <a:latin typeface="Cambria Math" panose="02040503050406030204" pitchFamily="18" charset="0"/>
                                  </a:rPr>
                                  <m:t>𝑠</m:t>
                                </m:r>
                              </m:e>
                              <m:sub>
                                <m:r>
                                  <a:rPr lang="en-US" altLang="zh-CN" sz="1400" dirty="0">
                                    <a:solidFill>
                                      <a:schemeClr val="bg1"/>
                                    </a:solidFill>
                                    <a:latin typeface="Cambria Math" panose="02040503050406030204" pitchFamily="18" charset="0"/>
                                  </a:rPr>
                                  <m:t>1</m:t>
                                </m:r>
                              </m:sub>
                            </m:sSub>
                            <m:r>
                              <a:rPr lang="en-US" altLang="zh-CN" sz="1400">
                                <a:solidFill>
                                  <a:schemeClr val="bg1"/>
                                </a:solidFill>
                                <a:latin typeface="Cambria Math" panose="02040503050406030204" pitchFamily="18" charset="0"/>
                              </a:rPr>
                              <m:t>,</m:t>
                            </m:r>
                            <m:sSub>
                              <m:sSubPr>
                                <m:ctrlPr>
                                  <a:rPr lang="en-US" altLang="zh-CN" sz="1400" i="1" dirty="0">
                                    <a:solidFill>
                                      <a:schemeClr val="bg1"/>
                                    </a:solidFill>
                                    <a:latin typeface="Cambria Math"/>
                                  </a:rPr>
                                </m:ctrlPr>
                              </m:sSubPr>
                              <m:e>
                                <m:r>
                                  <a:rPr lang="en-US" altLang="zh-CN" sz="1400">
                                    <a:solidFill>
                                      <a:schemeClr val="bg1"/>
                                    </a:solidFill>
                                    <a:latin typeface="Cambria Math" panose="02040503050406030204" pitchFamily="18" charset="0"/>
                                  </a:rPr>
                                  <m:t>𝑎</m:t>
                                </m:r>
                              </m:e>
                              <m:sub>
                                <m:r>
                                  <a:rPr lang="en-US" altLang="zh-CN" sz="1400">
                                    <a:solidFill>
                                      <a:schemeClr val="bg1"/>
                                    </a:solidFill>
                                    <a:latin typeface="Cambria Math" panose="02040503050406030204" pitchFamily="18" charset="0"/>
                                  </a:rPr>
                                  <m:t>3</m:t>
                                </m:r>
                              </m:sub>
                            </m:sSub>
                          </m:e>
                        </m:d>
                        <m:r>
                          <a:rPr lang="en-US" altLang="zh-CN" sz="1400" i="1">
                            <a:latin typeface="Cambria Math" panose="02040503050406030204" pitchFamily="18" charset="0"/>
                          </a:rPr>
                          <m:t>=−0.1+0.8∗0.56</m:t>
                        </m:r>
                      </m:oMath>
                    </m:oMathPara>
                  </a14:m>
                  <a:endParaRPr lang="en-US" altLang="zh-CN" sz="1400" i="1" dirty="0">
                    <a:latin typeface="Cambria Math" panose="02040503050406030204" pitchFamily="18" charset="0"/>
                  </a:endParaRPr>
                </a:p>
                <a:p>
                  <a:r>
                    <a:rPr lang="en-US" altLang="zh-CN" sz="1400" dirty="0"/>
                    <a:t>                 </a:t>
                  </a:r>
                  <a14:m>
                    <m:oMath xmlns:m="http://schemas.openxmlformats.org/officeDocument/2006/math">
                      <m:r>
                        <a:rPr lang="en-US" altLang="zh-CN" sz="1400" i="1">
                          <a:latin typeface="Cambria Math" panose="02040503050406030204" pitchFamily="18" charset="0"/>
                        </a:rPr>
                        <m:t>=0.35</m:t>
                      </m:r>
                    </m:oMath>
                  </a14:m>
                  <a:endParaRPr lang="zh-CN" altLang="en-US" sz="1400" dirty="0"/>
                </a:p>
              </p:txBody>
            </p:sp>
          </mc:Choice>
          <mc:Fallback xmlns="">
            <p:sp>
              <p:nvSpPr>
                <p:cNvPr id="38" name="矩形 37"/>
                <p:cNvSpPr>
                  <a:spLocks noRot="1" noChangeAspect="1" noMove="1" noResize="1" noEditPoints="1" noAdjustHandles="1" noChangeArrowheads="1" noChangeShapeType="1" noTextEdit="1"/>
                </p:cNvSpPr>
                <p:nvPr/>
              </p:nvSpPr>
              <p:spPr>
                <a:xfrm>
                  <a:off x="628650" y="4600575"/>
                  <a:ext cx="2471382" cy="523220"/>
                </a:xfrm>
                <a:prstGeom prst="rect">
                  <a:avLst/>
                </a:prstGeom>
                <a:blipFill rotWithShape="1">
                  <a:blip r:embed="rId8"/>
                </a:blipFill>
              </p:spPr>
              <p:txBody>
                <a:bodyPr/>
                <a:lstStyle/>
                <a:p>
                  <a:r>
                    <a:rPr lang="zh-CN" altLang="en-US">
                      <a:noFill/>
                    </a:rPr>
                    <a:t> </a:t>
                  </a:r>
                </a:p>
              </p:txBody>
            </p:sp>
          </mc:Fallback>
        </mc:AlternateContent>
      </p:grpSp>
      <p:cxnSp>
        <p:nvCxnSpPr>
          <p:cNvPr id="11" name="直接箭头连接符 10"/>
          <p:cNvCxnSpPr/>
          <p:nvPr/>
        </p:nvCxnSpPr>
        <p:spPr>
          <a:xfrm flipH="1">
            <a:off x="3005331" y="2487270"/>
            <a:ext cx="841739" cy="323865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矩形 52"/>
              <p:cNvSpPr/>
              <p:nvPr/>
            </p:nvSpPr>
            <p:spPr>
              <a:xfrm>
                <a:off x="5557088" y="4326151"/>
                <a:ext cx="14936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rPr>
                        <m:t>𝑄</m:t>
                      </m:r>
                      <m:d>
                        <m:dPr>
                          <m:begChr m:val="["/>
                          <m:endChr m:val="]"/>
                          <m:ctrlPr>
                            <a:rPr lang="en-US" altLang="zh-CN" sz="1400" i="1" dirty="0">
                              <a:latin typeface="Cambria Math"/>
                            </a:rPr>
                          </m:ctrlPr>
                        </m:dPr>
                        <m:e>
                          <m:sSub>
                            <m:sSubPr>
                              <m:ctrlPr>
                                <a:rPr lang="en-US" altLang="zh-CN" sz="1400" i="1" dirty="0">
                                  <a:latin typeface="Cambria Math"/>
                                </a:rPr>
                              </m:ctrlPr>
                            </m:sSubPr>
                            <m:e>
                              <m:r>
                                <a:rPr lang="en-US" altLang="zh-CN" sz="1400" dirty="0">
                                  <a:latin typeface="Cambria Math" panose="02040503050406030204" pitchFamily="18" charset="0"/>
                                </a:rPr>
                                <m:t>𝑠</m:t>
                              </m:r>
                            </m:e>
                            <m:sub>
                              <m:r>
                                <a:rPr lang="en-US" altLang="zh-CN" sz="1400" dirty="0">
                                  <a:latin typeface="Cambria Math" panose="02040503050406030204" pitchFamily="18" charset="0"/>
                                </a:rPr>
                                <m:t>2</m:t>
                              </m:r>
                            </m:sub>
                          </m:sSub>
                          <m:r>
                            <a:rPr lang="en-US" altLang="zh-CN" sz="1400">
                              <a:latin typeface="Cambria Math" panose="02040503050406030204" pitchFamily="18" charset="0"/>
                            </a:rPr>
                            <m:t>,</m:t>
                          </m:r>
                          <m:sSub>
                            <m:sSubPr>
                              <m:ctrlPr>
                                <a:rPr lang="en-US" altLang="zh-CN" sz="1400" i="1" dirty="0">
                                  <a:latin typeface="Cambria Math"/>
                                </a:rPr>
                              </m:ctrlPr>
                            </m:sSubPr>
                            <m:e>
                              <m:r>
                                <a:rPr lang="en-US" altLang="zh-CN" sz="1400">
                                  <a:latin typeface="Cambria Math" panose="02040503050406030204" pitchFamily="18" charset="0"/>
                                </a:rPr>
                                <m:t>𝑎</m:t>
                              </m:r>
                            </m:e>
                            <m:sub>
                              <m:r>
                                <a:rPr lang="en-US" altLang="zh-CN" sz="1400">
                                  <a:latin typeface="Cambria Math" panose="02040503050406030204" pitchFamily="18" charset="0"/>
                                </a:rPr>
                                <m:t>1</m:t>
                              </m:r>
                            </m:sub>
                          </m:sSub>
                        </m:e>
                      </m:d>
                      <m:r>
                        <a:rPr lang="en-US" altLang="zh-CN" sz="1400" i="1">
                          <a:latin typeface="Cambria Math" panose="02040503050406030204" pitchFamily="18" charset="0"/>
                        </a:rPr>
                        <m:t>=</m:t>
                      </m:r>
                      <m:r>
                        <a:rPr lang="en-US" altLang="zh-CN" sz="1400">
                          <a:latin typeface="Cambria Math" panose="02040503050406030204" pitchFamily="18" charset="0"/>
                        </a:rPr>
                        <m:t>−0.2</m:t>
                      </m:r>
                    </m:oMath>
                  </m:oMathPara>
                </a14:m>
                <a:endParaRPr lang="zh-CN" altLang="en-US" sz="1400" dirty="0"/>
              </a:p>
            </p:txBody>
          </p:sp>
        </mc:Choice>
        <mc:Fallback xmlns="">
          <p:sp>
            <p:nvSpPr>
              <p:cNvPr id="53" name="矩形 52"/>
              <p:cNvSpPr>
                <a:spLocks noRot="1" noChangeAspect="1" noMove="1" noResize="1" noEditPoints="1" noAdjustHandles="1" noChangeArrowheads="1" noChangeShapeType="1" noTextEdit="1"/>
              </p:cNvSpPr>
              <p:nvPr/>
            </p:nvSpPr>
            <p:spPr>
              <a:xfrm>
                <a:off x="5557088" y="4326151"/>
                <a:ext cx="1493614" cy="307777"/>
              </a:xfrm>
              <a:prstGeom prst="rect">
                <a:avLst/>
              </a:prstGeom>
              <a:blipFill rotWithShape="1">
                <a:blip r:embed="rId9"/>
                <a:stretch>
                  <a:fillRect l="-14" t="-173" r="20" b="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6" name="表格 75"/>
              <p:cNvGraphicFramePr>
                <a:graphicFrameLocks noGrp="1"/>
              </p:cNvGraphicFramePr>
              <p:nvPr/>
            </p:nvGraphicFramePr>
            <p:xfrm>
              <a:off x="5140005" y="5079957"/>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0.40</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76" name="表格 75"/>
              <p:cNvGraphicFramePr>
                <a:graphicFrameLocks noGrp="1"/>
              </p:cNvGraphicFramePr>
              <p:nvPr/>
            </p:nvGraphicFramePr>
            <p:xfrm>
              <a:off x="5140005" y="5079957"/>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6"/>
                        </a:blipFill>
                      </a:tcPr>
                    </a:tc>
                    <a:tc>
                      <a:txBody>
                        <a:bodyPr/>
                        <a:lstStyle/>
                        <a:p>
                          <a:endParaRPr lang="zh-CN"/>
                        </a:p>
                      </a:txBody>
                      <a:tcPr>
                        <a:blipFill>
                          <a:blip r:embed="rId6"/>
                        </a:blipFill>
                      </a:tcPr>
                    </a:tc>
                    <a:tc>
                      <a:txBody>
                        <a:bodyPr/>
                        <a:lstStyle/>
                        <a:p>
                          <a:endParaRPr lang="zh-CN"/>
                        </a:p>
                      </a:txBody>
                      <a:tcPr>
                        <a:blipFill>
                          <a:blip r:embed="rId6"/>
                        </a:blipFill>
                      </a:tcPr>
                    </a:tc>
                    <a:tc>
                      <a:txBody>
                        <a:bodyPr/>
                        <a:lstStyle/>
                        <a:p>
                          <a:endParaRPr lang="zh-CN"/>
                        </a:p>
                      </a:txBody>
                      <a:tcPr>
                        <a:blipFill>
                          <a:blip r:embed="rId6"/>
                        </a:blipFill>
                      </a:tcPr>
                    </a:tc>
                  </a:tr>
                  <a:tr h="335280">
                    <a:tc>
                      <a:txBody>
                        <a:bodyPr/>
                        <a:lstStyle/>
                        <a:p>
                          <a:endParaRPr lang="zh-CN"/>
                        </a:p>
                      </a:txBody>
                      <a:tcPr>
                        <a:blipFill>
                          <a:blip r:embed="rId6"/>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0.40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6"/>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6"/>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sp>
        <p:nvSpPr>
          <p:cNvPr id="92" name="任意多边形 91"/>
          <p:cNvSpPr/>
          <p:nvPr/>
        </p:nvSpPr>
        <p:spPr>
          <a:xfrm>
            <a:off x="2260280" y="5872437"/>
            <a:ext cx="3753342" cy="557671"/>
          </a:xfrm>
          <a:custGeom>
            <a:avLst/>
            <a:gdLst>
              <a:gd name="connsiteX0" fmla="*/ 0 w 3017520"/>
              <a:gd name="connsiteY0" fmla="*/ 7620 h 558290"/>
              <a:gd name="connsiteX1" fmla="*/ 632460 w 3017520"/>
              <a:gd name="connsiteY1" fmla="*/ 457200 h 558290"/>
              <a:gd name="connsiteX2" fmla="*/ 1874520 w 3017520"/>
              <a:gd name="connsiteY2" fmla="*/ 541020 h 558290"/>
              <a:gd name="connsiteX3" fmla="*/ 2743200 w 3017520"/>
              <a:gd name="connsiteY3" fmla="*/ 205740 h 558290"/>
              <a:gd name="connsiteX4" fmla="*/ 2971800 w 3017520"/>
              <a:gd name="connsiteY4" fmla="*/ 38100 h 558290"/>
              <a:gd name="connsiteX5" fmla="*/ 3017520 w 3017520"/>
              <a:gd name="connsiteY5" fmla="*/ 0 h 558290"/>
              <a:gd name="connsiteX0-1" fmla="*/ 0 w 3017520"/>
              <a:gd name="connsiteY0-2" fmla="*/ 7620 h 558290"/>
              <a:gd name="connsiteX1-3" fmla="*/ 632460 w 3017520"/>
              <a:gd name="connsiteY1-4" fmla="*/ 457200 h 558290"/>
              <a:gd name="connsiteX2-5" fmla="*/ 1874520 w 3017520"/>
              <a:gd name="connsiteY2-6" fmla="*/ 541020 h 558290"/>
              <a:gd name="connsiteX3-7" fmla="*/ 2743200 w 3017520"/>
              <a:gd name="connsiteY3-8" fmla="*/ 205740 h 558290"/>
              <a:gd name="connsiteX4-9" fmla="*/ 2926080 w 3017520"/>
              <a:gd name="connsiteY4-10" fmla="*/ 76200 h 558290"/>
              <a:gd name="connsiteX5-11" fmla="*/ 3017520 w 3017520"/>
              <a:gd name="connsiteY5-12" fmla="*/ 0 h 558290"/>
              <a:gd name="connsiteX0-13" fmla="*/ 0 w 3017520"/>
              <a:gd name="connsiteY0-14" fmla="*/ 7620 h 553338"/>
              <a:gd name="connsiteX1-15" fmla="*/ 632460 w 3017520"/>
              <a:gd name="connsiteY1-16" fmla="*/ 457200 h 553338"/>
              <a:gd name="connsiteX2-17" fmla="*/ 1874520 w 3017520"/>
              <a:gd name="connsiteY2-18" fmla="*/ 541020 h 553338"/>
              <a:gd name="connsiteX3-19" fmla="*/ 2651760 w 3017520"/>
              <a:gd name="connsiteY3-20" fmla="*/ 274320 h 553338"/>
              <a:gd name="connsiteX4-21" fmla="*/ 2926080 w 3017520"/>
              <a:gd name="connsiteY4-22" fmla="*/ 76200 h 553338"/>
              <a:gd name="connsiteX5-23" fmla="*/ 3017520 w 3017520"/>
              <a:gd name="connsiteY5-24" fmla="*/ 0 h 553338"/>
              <a:gd name="connsiteX0-25" fmla="*/ 0 w 3017520"/>
              <a:gd name="connsiteY0-26" fmla="*/ 7620 h 553338"/>
              <a:gd name="connsiteX1-27" fmla="*/ 632460 w 3017520"/>
              <a:gd name="connsiteY1-28" fmla="*/ 457200 h 553338"/>
              <a:gd name="connsiteX2-29" fmla="*/ 1874520 w 3017520"/>
              <a:gd name="connsiteY2-30" fmla="*/ 541020 h 553338"/>
              <a:gd name="connsiteX3-31" fmla="*/ 2651760 w 3017520"/>
              <a:gd name="connsiteY3-32" fmla="*/ 274320 h 553338"/>
              <a:gd name="connsiteX4-33" fmla="*/ 2926080 w 3017520"/>
              <a:gd name="connsiteY4-34" fmla="*/ 76200 h 553338"/>
              <a:gd name="connsiteX5-35" fmla="*/ 3017520 w 3017520"/>
              <a:gd name="connsiteY5-36" fmla="*/ 0 h 553338"/>
              <a:gd name="connsiteX0-37" fmla="*/ 0 w 3017520"/>
              <a:gd name="connsiteY0-38" fmla="*/ 7620 h 553338"/>
              <a:gd name="connsiteX1-39" fmla="*/ 632460 w 3017520"/>
              <a:gd name="connsiteY1-40" fmla="*/ 457200 h 553338"/>
              <a:gd name="connsiteX2-41" fmla="*/ 1874520 w 3017520"/>
              <a:gd name="connsiteY2-42" fmla="*/ 541020 h 553338"/>
              <a:gd name="connsiteX3-43" fmla="*/ 2651760 w 3017520"/>
              <a:gd name="connsiteY3-44" fmla="*/ 274320 h 553338"/>
              <a:gd name="connsiteX4-45" fmla="*/ 2926080 w 3017520"/>
              <a:gd name="connsiteY4-46" fmla="*/ 76200 h 553338"/>
              <a:gd name="connsiteX5-47" fmla="*/ 3017520 w 3017520"/>
              <a:gd name="connsiteY5-48" fmla="*/ 0 h 553338"/>
              <a:gd name="connsiteX0-49" fmla="*/ 0 w 3017520"/>
              <a:gd name="connsiteY0-50" fmla="*/ 7620 h 557671"/>
              <a:gd name="connsiteX1-51" fmla="*/ 632460 w 3017520"/>
              <a:gd name="connsiteY1-52" fmla="*/ 457200 h 557671"/>
              <a:gd name="connsiteX2-53" fmla="*/ 1874520 w 3017520"/>
              <a:gd name="connsiteY2-54" fmla="*/ 541020 h 557671"/>
              <a:gd name="connsiteX3-55" fmla="*/ 2651760 w 3017520"/>
              <a:gd name="connsiteY3-56" fmla="*/ 274320 h 557671"/>
              <a:gd name="connsiteX4-57" fmla="*/ 2926080 w 3017520"/>
              <a:gd name="connsiteY4-58" fmla="*/ 76200 h 557671"/>
              <a:gd name="connsiteX5-59" fmla="*/ 3017520 w 3017520"/>
              <a:gd name="connsiteY5-60" fmla="*/ 0 h 5576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17520" h="557671">
                <a:moveTo>
                  <a:pt x="0" y="7620"/>
                </a:moveTo>
                <a:cubicBezTo>
                  <a:pt x="160020" y="187960"/>
                  <a:pt x="335280" y="345440"/>
                  <a:pt x="632460" y="457200"/>
                </a:cubicBezTo>
                <a:cubicBezTo>
                  <a:pt x="929640" y="568960"/>
                  <a:pt x="1537970" y="571500"/>
                  <a:pt x="1874520" y="541020"/>
                </a:cubicBezTo>
                <a:cubicBezTo>
                  <a:pt x="2211070" y="510540"/>
                  <a:pt x="2499360" y="359410"/>
                  <a:pt x="2651760" y="274320"/>
                </a:cubicBezTo>
                <a:cubicBezTo>
                  <a:pt x="2804160" y="189230"/>
                  <a:pt x="2865120" y="121920"/>
                  <a:pt x="2926080" y="76200"/>
                </a:cubicBezTo>
                <a:cubicBezTo>
                  <a:pt x="2987040" y="30480"/>
                  <a:pt x="3017520" y="1905"/>
                  <a:pt x="301752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43282" y="1707298"/>
            <a:ext cx="1395215" cy="646331"/>
          </a:xfrm>
          <a:prstGeom prst="rect">
            <a:avLst/>
          </a:prstGeom>
        </p:spPr>
        <p:txBody>
          <a:bodyPr wrap="square">
            <a:spAutoFit/>
          </a:bodyPr>
          <a:lstStyle/>
          <a:p>
            <a:r>
              <a:rPr lang="en-US" altLang="zh-CN" dirty="0"/>
              <a:t>After </a:t>
            </a:r>
          </a:p>
          <a:p>
            <a:r>
              <a:rPr lang="en-US" altLang="zh-CN" dirty="0"/>
              <a:t>11</a:t>
            </a:r>
            <a:r>
              <a:rPr lang="en-US" altLang="zh-CN" baseline="30000" dirty="0"/>
              <a:t>th</a:t>
            </a:r>
            <a:r>
              <a:rPr lang="en-US" altLang="zh-CN" dirty="0"/>
              <a:t> episode</a:t>
            </a:r>
            <a:endParaRPr lang="en-US" altLang="zh-CN" baseline="30000" dirty="0"/>
          </a:p>
        </p:txBody>
      </p:sp>
      <p:sp>
        <p:nvSpPr>
          <p:cNvPr id="37" name="左大括号 36"/>
          <p:cNvSpPr/>
          <p:nvPr/>
        </p:nvSpPr>
        <p:spPr>
          <a:xfrm rot="16200000">
            <a:off x="2366437" y="2492205"/>
            <a:ext cx="403115" cy="3219108"/>
          </a:xfrm>
          <a:prstGeom prst="leftBrace">
            <a:avLst>
              <a:gd name="adj1" fmla="val 532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左大括号 38"/>
          <p:cNvSpPr/>
          <p:nvPr/>
        </p:nvSpPr>
        <p:spPr>
          <a:xfrm rot="16200000">
            <a:off x="5926722" y="2467370"/>
            <a:ext cx="403115" cy="3219108"/>
          </a:xfrm>
          <a:prstGeom prst="leftBrace">
            <a:avLst>
              <a:gd name="adj1" fmla="val 532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 name="组合 33"/>
          <p:cNvGrpSpPr/>
          <p:nvPr/>
        </p:nvGrpSpPr>
        <p:grpSpPr>
          <a:xfrm>
            <a:off x="7366572" y="1571657"/>
            <a:ext cx="3293493" cy="1388812"/>
            <a:chOff x="2636319" y="2569272"/>
            <a:chExt cx="3293493" cy="1388812"/>
          </a:xfrm>
        </p:grpSpPr>
        <mc:AlternateContent xmlns:mc="http://schemas.openxmlformats.org/markup-compatibility/2006" xmlns:a14="http://schemas.microsoft.com/office/drawing/2010/main">
          <mc:Choice Requires="a14">
            <p:sp>
              <p:nvSpPr>
                <p:cNvPr id="35" name="椭圆 34"/>
                <p:cNvSpPr/>
                <p:nvPr/>
              </p:nvSpPr>
              <p:spPr>
                <a:xfrm>
                  <a:off x="3540052"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5" name="椭圆 34"/>
                <p:cNvSpPr>
                  <a:spLocks noRot="1" noChangeAspect="1" noMove="1" noResize="1" noEditPoints="1" noAdjustHandles="1" noChangeArrowheads="1" noChangeShapeType="1" noTextEdit="1"/>
                </p:cNvSpPr>
                <p:nvPr/>
              </p:nvSpPr>
              <p:spPr>
                <a:xfrm>
                  <a:off x="3540052" y="3249715"/>
                  <a:ext cx="396240" cy="396240"/>
                </a:xfrm>
                <a:prstGeom prst="ellipse">
                  <a:avLst/>
                </a:prstGeom>
                <a:blipFill rotWithShape="1">
                  <a:blip r:embed="rId10"/>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椭圆 35"/>
                <p:cNvSpPr/>
                <p:nvPr/>
              </p:nvSpPr>
              <p:spPr>
                <a:xfrm>
                  <a:off x="4678753"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6" name="椭圆 35"/>
                <p:cNvSpPr>
                  <a:spLocks noRot="1" noChangeAspect="1" noMove="1" noResize="1" noEditPoints="1" noAdjustHandles="1" noChangeArrowheads="1" noChangeShapeType="1" noTextEdit="1"/>
                </p:cNvSpPr>
                <p:nvPr/>
              </p:nvSpPr>
              <p:spPr>
                <a:xfrm>
                  <a:off x="4678753" y="3249715"/>
                  <a:ext cx="396240" cy="396240"/>
                </a:xfrm>
                <a:prstGeom prst="ellipse">
                  <a:avLst/>
                </a:prstGeom>
                <a:blipFill rotWithShape="1">
                  <a:blip r:embed="rId11"/>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椭圆 39"/>
                <p:cNvSpPr/>
                <p:nvPr/>
              </p:nvSpPr>
              <p:spPr>
                <a:xfrm>
                  <a:off x="4093298" y="2569272"/>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0" name="椭圆 39"/>
                <p:cNvSpPr>
                  <a:spLocks noRot="1" noChangeAspect="1" noMove="1" noResize="1" noEditPoints="1" noAdjustHandles="1" noChangeArrowheads="1" noChangeShapeType="1" noTextEdit="1"/>
                </p:cNvSpPr>
                <p:nvPr/>
              </p:nvSpPr>
              <p:spPr>
                <a:xfrm>
                  <a:off x="4093298" y="2569272"/>
                  <a:ext cx="396240" cy="396240"/>
                </a:xfrm>
                <a:prstGeom prst="ellipse">
                  <a:avLst/>
                </a:prstGeom>
                <a:blipFill rotWithShape="1">
                  <a:blip r:embed="rId12"/>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41" name="直接箭头连接符 40"/>
            <p:cNvCxnSpPr>
              <a:stCxn id="35" idx="0"/>
              <a:endCxn id="40" idx="3"/>
            </p:cNvCxnSpPr>
            <p:nvPr/>
          </p:nvCxnSpPr>
          <p:spPr>
            <a:xfrm flipV="1">
              <a:off x="3738172" y="2907484"/>
              <a:ext cx="413154"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0"/>
              <a:endCxn id="40" idx="5"/>
            </p:cNvCxnSpPr>
            <p:nvPr/>
          </p:nvCxnSpPr>
          <p:spPr>
            <a:xfrm flipH="1" flipV="1">
              <a:off x="4431510" y="2907484"/>
              <a:ext cx="445363"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5" idx="7"/>
              <a:endCxn id="36" idx="1"/>
            </p:cNvCxnSpPr>
            <p:nvPr/>
          </p:nvCxnSpPr>
          <p:spPr>
            <a:xfrm>
              <a:off x="3878264" y="3307743"/>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6" idx="3"/>
              <a:endCxn id="35" idx="5"/>
            </p:cNvCxnSpPr>
            <p:nvPr/>
          </p:nvCxnSpPr>
          <p:spPr>
            <a:xfrm flipH="1">
              <a:off x="3878264" y="3587927"/>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441995" y="2803923"/>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47" name="文本框 46"/>
            <p:cNvSpPr txBox="1"/>
            <p:nvPr/>
          </p:nvSpPr>
          <p:spPr>
            <a:xfrm>
              <a:off x="4612371" y="2798320"/>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48" name="文本框 47"/>
            <p:cNvSpPr txBox="1"/>
            <p:nvPr/>
          </p:nvSpPr>
          <p:spPr>
            <a:xfrm>
              <a:off x="4058167" y="3588752"/>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49" name="文本框 48"/>
            <p:cNvSpPr txBox="1"/>
            <p:nvPr/>
          </p:nvSpPr>
          <p:spPr>
            <a:xfrm>
              <a:off x="3960287" y="3003866"/>
              <a:ext cx="60305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50" name="文本框 49"/>
            <p:cNvSpPr txBox="1"/>
            <p:nvPr/>
          </p:nvSpPr>
          <p:spPr>
            <a:xfrm>
              <a:off x="5379661" y="3257335"/>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51" name="文本框 50"/>
            <p:cNvSpPr txBox="1"/>
            <p:nvPr/>
          </p:nvSpPr>
          <p:spPr>
            <a:xfrm>
              <a:off x="2636319" y="3240006"/>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52" name="弧形 51"/>
            <p:cNvSpPr/>
            <p:nvPr/>
          </p:nvSpPr>
          <p:spPr>
            <a:xfrm rot="20712355">
              <a:off x="5018546" y="3247621"/>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弧形 53"/>
            <p:cNvSpPr/>
            <p:nvPr/>
          </p:nvSpPr>
          <p:spPr>
            <a:xfrm rot="887645" flipH="1">
              <a:off x="3218963" y="3247620"/>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7" name="灯片编号占位符 6"/>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36</a:t>
            </a:fld>
            <a:endParaRPr lang="zh-CN" altLang="zh-CN">
              <a:solidFill>
                <a:prstClr val="black">
                  <a:tint val="75000"/>
                </a:prst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Q-Learning</a:t>
            </a:r>
            <a:endParaRPr lang="zh-CN" altLang="en-US" dirty="0"/>
          </a:p>
        </p:txBody>
      </p:sp>
      <p:sp>
        <p:nvSpPr>
          <p:cNvPr id="58" name="矩形 57"/>
          <p:cNvSpPr/>
          <p:nvPr/>
        </p:nvSpPr>
        <p:spPr>
          <a:xfrm>
            <a:off x="874639" y="1628506"/>
            <a:ext cx="1416409" cy="646331"/>
          </a:xfrm>
          <a:prstGeom prst="rect">
            <a:avLst/>
          </a:prstGeom>
        </p:spPr>
        <p:txBody>
          <a:bodyPr wrap="square">
            <a:spAutoFit/>
          </a:bodyPr>
          <a:lstStyle/>
          <a:p>
            <a:r>
              <a:rPr lang="en-US" altLang="zh-CN" dirty="0"/>
              <a:t>After </a:t>
            </a:r>
          </a:p>
          <a:p>
            <a:r>
              <a:rPr lang="en-US" altLang="zh-CN" dirty="0"/>
              <a:t>15</a:t>
            </a:r>
            <a:r>
              <a:rPr lang="en-US" altLang="zh-CN" baseline="30000" dirty="0"/>
              <a:t>th</a:t>
            </a:r>
            <a:r>
              <a:rPr lang="en-US" altLang="zh-CN" dirty="0"/>
              <a:t> episode</a:t>
            </a:r>
            <a:endParaRPr lang="en-US" altLang="zh-CN" baseline="30000" dirty="0"/>
          </a:p>
        </p:txBody>
      </p:sp>
      <mc:AlternateContent xmlns:mc="http://schemas.openxmlformats.org/markup-compatibility/2006" xmlns:a14="http://schemas.microsoft.com/office/drawing/2010/main">
        <mc:Choice Requires="a14">
          <p:graphicFrame>
            <p:nvGraphicFramePr>
              <p:cNvPr id="73" name="表格 72"/>
              <p:cNvGraphicFramePr>
                <a:graphicFrameLocks noGrp="1"/>
              </p:cNvGraphicFramePr>
              <p:nvPr/>
            </p:nvGraphicFramePr>
            <p:xfrm>
              <a:off x="874638" y="2419612"/>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0.18</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0.30</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0.08</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-0.00</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73" name="表格 72"/>
              <p:cNvGraphicFramePr>
                <a:graphicFrameLocks noGrp="1"/>
              </p:cNvGraphicFramePr>
              <p:nvPr/>
            </p:nvGraphicFramePr>
            <p:xfrm>
              <a:off x="874638" y="2419612"/>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r>
                  <a:tr h="335280">
                    <a:tc>
                      <a:txBody>
                        <a:bodyPr/>
                        <a:lstStyle/>
                        <a:p>
                          <a:endParaRPr lang="zh-CN"/>
                        </a:p>
                      </a:txBody>
                      <a:tcPr>
                        <a:blipFill>
                          <a:blip r:embed="rId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0.18</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3"/>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0.08</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3"/>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sp>
        <p:nvSpPr>
          <p:cNvPr id="74" name="矩形 73"/>
          <p:cNvSpPr/>
          <p:nvPr/>
        </p:nvSpPr>
        <p:spPr>
          <a:xfrm>
            <a:off x="4776785" y="1643360"/>
            <a:ext cx="1416409" cy="646331"/>
          </a:xfrm>
          <a:prstGeom prst="rect">
            <a:avLst/>
          </a:prstGeom>
        </p:spPr>
        <p:txBody>
          <a:bodyPr wrap="square">
            <a:spAutoFit/>
          </a:bodyPr>
          <a:lstStyle/>
          <a:p>
            <a:r>
              <a:rPr lang="en-US" altLang="zh-CN" dirty="0"/>
              <a:t>After </a:t>
            </a:r>
          </a:p>
          <a:p>
            <a:r>
              <a:rPr lang="en-US" altLang="zh-CN" dirty="0"/>
              <a:t>50</a:t>
            </a:r>
            <a:r>
              <a:rPr lang="en-US" altLang="zh-CN" baseline="30000" dirty="0"/>
              <a:t>th</a:t>
            </a:r>
            <a:r>
              <a:rPr lang="en-US" altLang="zh-CN" dirty="0"/>
              <a:t> episode</a:t>
            </a:r>
            <a:endParaRPr lang="en-US" altLang="zh-CN" baseline="30000" dirty="0"/>
          </a:p>
        </p:txBody>
      </p:sp>
      <mc:AlternateContent xmlns:mc="http://schemas.openxmlformats.org/markup-compatibility/2006" xmlns:a14="http://schemas.microsoft.com/office/drawing/2010/main">
        <mc:Choice Requires="a14">
          <p:graphicFrame>
            <p:nvGraphicFramePr>
              <p:cNvPr id="75" name="表格 74"/>
              <p:cNvGraphicFramePr>
                <a:graphicFrameLocks noGrp="1"/>
              </p:cNvGraphicFramePr>
              <p:nvPr/>
            </p:nvGraphicFramePr>
            <p:xfrm>
              <a:off x="4776784" y="2434466"/>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0.28</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75" name="表格 74"/>
              <p:cNvGraphicFramePr>
                <a:graphicFrameLocks noGrp="1"/>
              </p:cNvGraphicFramePr>
              <p:nvPr/>
            </p:nvGraphicFramePr>
            <p:xfrm>
              <a:off x="4776784" y="2434466"/>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4"/>
                        </a:blipFill>
                      </a:tcPr>
                    </a:tc>
                    <a:tc>
                      <a:txBody>
                        <a:bodyPr/>
                        <a:lstStyle/>
                        <a:p>
                          <a:endParaRPr lang="zh-CN"/>
                        </a:p>
                      </a:txBody>
                      <a:tcPr>
                        <a:blipFill>
                          <a:blip r:embed="rId4"/>
                        </a:blipFill>
                      </a:tcPr>
                    </a:tc>
                    <a:tc>
                      <a:txBody>
                        <a:bodyPr/>
                        <a:lstStyle/>
                        <a:p>
                          <a:endParaRPr lang="zh-CN"/>
                        </a:p>
                      </a:txBody>
                      <a:tcPr>
                        <a:blipFill>
                          <a:blip r:embed="rId4"/>
                        </a:blipFill>
                      </a:tcPr>
                    </a:tc>
                    <a:tc>
                      <a:txBody>
                        <a:bodyPr/>
                        <a:lstStyle/>
                        <a:p>
                          <a:endParaRPr lang="zh-CN"/>
                        </a:p>
                      </a:txBody>
                      <a:tcPr>
                        <a:blipFill>
                          <a:blip r:embed="rId4"/>
                        </a:blipFill>
                      </a:tcPr>
                    </a:tc>
                  </a:tr>
                  <a:tr h="335280">
                    <a:tc>
                      <a:txBody>
                        <a:bodyPr/>
                        <a:lstStyle/>
                        <a:p>
                          <a:endParaRPr lang="zh-CN"/>
                        </a:p>
                      </a:txBody>
                      <a:tcPr>
                        <a:blipFill>
                          <a:blip r:embed="rId4"/>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0.28</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4"/>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4"/>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sp>
        <p:nvSpPr>
          <p:cNvPr id="76" name="矩形 75"/>
          <p:cNvSpPr/>
          <p:nvPr/>
        </p:nvSpPr>
        <p:spPr>
          <a:xfrm>
            <a:off x="874639" y="4266766"/>
            <a:ext cx="1416409" cy="646331"/>
          </a:xfrm>
          <a:prstGeom prst="rect">
            <a:avLst/>
          </a:prstGeom>
        </p:spPr>
        <p:txBody>
          <a:bodyPr wrap="square">
            <a:spAutoFit/>
          </a:bodyPr>
          <a:lstStyle/>
          <a:p>
            <a:r>
              <a:rPr lang="en-US" altLang="zh-CN" dirty="0"/>
              <a:t>After </a:t>
            </a:r>
          </a:p>
          <a:p>
            <a:r>
              <a:rPr lang="en-US" altLang="zh-CN" dirty="0"/>
              <a:t>100</a:t>
            </a:r>
            <a:r>
              <a:rPr lang="en-US" altLang="zh-CN" baseline="30000" dirty="0"/>
              <a:t>th</a:t>
            </a:r>
            <a:r>
              <a:rPr lang="en-US" altLang="zh-CN" dirty="0"/>
              <a:t> episode</a:t>
            </a:r>
            <a:endParaRPr lang="en-US" altLang="zh-CN" baseline="30000" dirty="0"/>
          </a:p>
        </p:txBody>
      </p:sp>
      <mc:AlternateContent xmlns:mc="http://schemas.openxmlformats.org/markup-compatibility/2006" xmlns:a14="http://schemas.microsoft.com/office/drawing/2010/main">
        <mc:Choice Requires="a14">
          <p:graphicFrame>
            <p:nvGraphicFramePr>
              <p:cNvPr id="77" name="表格 76"/>
              <p:cNvGraphicFramePr>
                <a:graphicFrameLocks noGrp="1"/>
              </p:cNvGraphicFramePr>
              <p:nvPr/>
            </p:nvGraphicFramePr>
            <p:xfrm>
              <a:off x="874638" y="5008036"/>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0.28</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77" name="表格 76"/>
              <p:cNvGraphicFramePr>
                <a:graphicFrameLocks noGrp="1"/>
              </p:cNvGraphicFramePr>
              <p:nvPr/>
            </p:nvGraphicFramePr>
            <p:xfrm>
              <a:off x="874638" y="5008036"/>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4"/>
                        </a:blipFill>
                      </a:tcPr>
                    </a:tc>
                    <a:tc>
                      <a:txBody>
                        <a:bodyPr/>
                        <a:lstStyle/>
                        <a:p>
                          <a:endParaRPr lang="zh-CN"/>
                        </a:p>
                      </a:txBody>
                      <a:tcPr>
                        <a:blipFill>
                          <a:blip r:embed="rId4"/>
                        </a:blipFill>
                      </a:tcPr>
                    </a:tc>
                    <a:tc>
                      <a:txBody>
                        <a:bodyPr/>
                        <a:lstStyle/>
                        <a:p>
                          <a:endParaRPr lang="zh-CN"/>
                        </a:p>
                      </a:txBody>
                      <a:tcPr>
                        <a:blipFill>
                          <a:blip r:embed="rId4"/>
                        </a:blipFill>
                      </a:tcPr>
                    </a:tc>
                    <a:tc>
                      <a:txBody>
                        <a:bodyPr/>
                        <a:lstStyle/>
                        <a:p>
                          <a:endParaRPr lang="zh-CN"/>
                        </a:p>
                      </a:txBody>
                      <a:tcPr>
                        <a:blipFill>
                          <a:blip r:embed="rId4"/>
                        </a:blipFill>
                      </a:tcPr>
                    </a:tc>
                  </a:tr>
                  <a:tr h="335280">
                    <a:tc>
                      <a:txBody>
                        <a:bodyPr/>
                        <a:lstStyle/>
                        <a:p>
                          <a:endParaRPr lang="zh-CN"/>
                        </a:p>
                      </a:txBody>
                      <a:tcPr>
                        <a:blipFill>
                          <a:blip r:embed="rId4"/>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0.28</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4"/>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4"/>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sp>
        <p:nvSpPr>
          <p:cNvPr id="78" name="矩形 77"/>
          <p:cNvSpPr/>
          <p:nvPr/>
        </p:nvSpPr>
        <p:spPr>
          <a:xfrm>
            <a:off x="4776785" y="4266766"/>
            <a:ext cx="1588839" cy="646331"/>
          </a:xfrm>
          <a:prstGeom prst="rect">
            <a:avLst/>
          </a:prstGeom>
        </p:spPr>
        <p:txBody>
          <a:bodyPr wrap="square">
            <a:spAutoFit/>
          </a:bodyPr>
          <a:lstStyle/>
          <a:p>
            <a:r>
              <a:rPr lang="en-US" altLang="zh-CN" dirty="0"/>
              <a:t>After </a:t>
            </a:r>
          </a:p>
          <a:p>
            <a:r>
              <a:rPr lang="en-US" altLang="zh-CN" dirty="0"/>
              <a:t>1000</a:t>
            </a:r>
            <a:r>
              <a:rPr lang="en-US" altLang="zh-CN" baseline="30000" dirty="0"/>
              <a:t>th</a:t>
            </a:r>
            <a:r>
              <a:rPr lang="en-US" altLang="zh-CN" dirty="0"/>
              <a:t> episode</a:t>
            </a:r>
            <a:endParaRPr lang="en-US" altLang="zh-CN" baseline="30000" dirty="0"/>
          </a:p>
        </p:txBody>
      </p:sp>
      <mc:AlternateContent xmlns:mc="http://schemas.openxmlformats.org/markup-compatibility/2006" xmlns:a14="http://schemas.microsoft.com/office/drawing/2010/main">
        <mc:Choice Requires="a14">
          <p:graphicFrame>
            <p:nvGraphicFramePr>
              <p:cNvPr id="79" name="表格 78"/>
              <p:cNvGraphicFramePr>
                <a:graphicFrameLocks noGrp="1"/>
              </p:cNvGraphicFramePr>
              <p:nvPr/>
            </p:nvGraphicFramePr>
            <p:xfrm>
              <a:off x="4776784" y="5008036"/>
              <a:ext cx="2541144" cy="1584960"/>
            </p:xfrm>
            <a:graphic>
              <a:graphicData uri="http://schemas.openxmlformats.org/drawingml/2006/table">
                <a:tbl>
                  <a:tblPr>
                    <a:tableStyleId>{BC89EF96-8CEA-46FF-86C4-4CE0E7609802}</a:tableStyleId>
                  </a:tblPr>
                  <a:tblGrid>
                    <a:gridCol w="674244"/>
                    <a:gridCol w="608983"/>
                    <a:gridCol w="606192"/>
                    <a:gridCol w="651725"/>
                  </a:tblGrid>
                  <a:tr h="421199">
                    <a:tc>
                      <a:txBody>
                        <a:bodyPr/>
                        <a:lstStyle/>
                        <a:p>
                          <a:pPr algn="ct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𝑄</m:t>
                                </m:r>
                                <m:d>
                                  <m:dPr>
                                    <m:begChr m:val="["/>
                                    <m:endChr m:val="]"/>
                                    <m:ctrlPr>
                                      <a:rPr lang="en-US" altLang="zh-CN" sz="1600" i="1" dirty="0">
                                        <a:latin typeface="Cambria Math"/>
                                      </a:rPr>
                                    </m:ctrlPr>
                                  </m:dPr>
                                  <m:e>
                                    <m:r>
                                      <a:rPr lang="en-US" altLang="zh-CN" sz="1600" dirty="0" smtClean="0">
                                        <a:latin typeface="Cambria Math" panose="02040503050406030204" pitchFamily="18" charset="0"/>
                                      </a:rPr>
                                      <m:t>𝑠</m:t>
                                    </m:r>
                                    <m:r>
                                      <a:rPr lang="en-US" altLang="zh-CN" sz="1600">
                                        <a:latin typeface="Cambria Math" panose="02040503050406030204" pitchFamily="18" charset="0"/>
                                      </a:rPr>
                                      <m:t>,</m:t>
                                    </m:r>
                                    <m:r>
                                      <a:rPr lang="en-US" altLang="zh-CN" sz="1600" smtClean="0">
                                        <a:latin typeface="Cambria Math" panose="02040503050406030204" pitchFamily="18" charset="0"/>
                                      </a:rPr>
                                      <m:t>𝑎</m:t>
                                    </m:r>
                                  </m:e>
                                </m:d>
                              </m:oMath>
                            </m:oMathPara>
                          </a14:m>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𝟏</m:t>
                                    </m:r>
                                  </m:sub>
                                </m:sSub>
                              </m:oMath>
                            </m:oMathPara>
                          </a14:m>
                          <a:endParaRPr lang="en-US" altLang="zh-CN" sz="1600" dirty="0"/>
                        </a:p>
                        <a:p>
                          <a:pPr algn="ctr"/>
                          <a:r>
                            <a:rPr lang="en-US" altLang="zh-CN" sz="1600" dirty="0">
                              <a:solidFill>
                                <a:schemeClr val="tx1"/>
                              </a:solidFill>
                            </a:rPr>
                            <a:t>up</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smtClean="0">
                                        <a:latin typeface="Cambria Math" panose="02040503050406030204" pitchFamily="18" charset="0"/>
                                      </a:rPr>
                                      <m:t>𝟐</m:t>
                                    </m:r>
                                  </m:sub>
                                </m:sSub>
                              </m:oMath>
                            </m:oMathPara>
                          </a14:m>
                          <a:endParaRPr lang="en-US" altLang="zh-CN" sz="1600" dirty="0"/>
                        </a:p>
                        <a:p>
                          <a:pPr algn="ctr"/>
                          <a:r>
                            <a:rPr lang="en-US" altLang="zh-CN" sz="1600" dirty="0">
                              <a:solidFill>
                                <a:schemeClr val="tx1"/>
                              </a:solidFill>
                            </a:rPr>
                            <a:t>left</a:t>
                          </a:r>
                          <a:endParaRPr lang="zh-CN" altLang="en-US" sz="16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𝒂</m:t>
                                    </m:r>
                                  </m:e>
                                  <m:sub>
                                    <m:r>
                                      <a:rPr lang="en-US" altLang="zh-CN" sz="1600" b="0" i="0" smtClean="0">
                                        <a:latin typeface="Cambria Math" panose="02040503050406030204" pitchFamily="18" charset="0"/>
                                      </a:rPr>
                                      <m:t>3</m:t>
                                    </m:r>
                                  </m:sub>
                                </m:sSub>
                              </m:oMath>
                            </m:oMathPara>
                          </a14:m>
                          <a:endParaRPr lang="en-US" altLang="zh-CN" sz="1600" dirty="0"/>
                        </a:p>
                        <a:p>
                          <a:pPr algn="ctr"/>
                          <a:r>
                            <a:rPr lang="en-US" altLang="zh-CN" sz="1600" dirty="0">
                              <a:solidFill>
                                <a:schemeClr val="tx1"/>
                              </a:solidFill>
                            </a:rPr>
                            <a:t>right</a:t>
                          </a:r>
                          <a:endParaRPr lang="zh-CN" altLang="en-US" sz="1600" dirty="0">
                            <a:solidFill>
                              <a:schemeClr val="tx1"/>
                            </a:solidFill>
                          </a:endParaRPr>
                        </a:p>
                      </a:txBody>
                      <a:tcPr/>
                    </a:tc>
                  </a:tr>
                  <a:tr h="283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𝟏</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0.28</a:t>
                          </a:r>
                          <a:endParaRPr lang="zh-CN" altLang="en-US" sz="1600" kern="1200" dirty="0">
                            <a:solidFill>
                              <a:schemeClr val="tx1"/>
                            </a:solidFill>
                            <a:latin typeface="+mn-lt"/>
                            <a:ea typeface="+mn-ea"/>
                            <a:cs typeface="+mn-cs"/>
                          </a:endParaRPr>
                        </a:p>
                      </a:txBody>
                      <a:tcPr/>
                    </a:tc>
                  </a:tr>
                  <a:tr h="28795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𝟐</m:t>
                                    </m:r>
                                  </m:sub>
                                </m:sSub>
                              </m:oMath>
                            </m:oMathPara>
                          </a14:m>
                          <a:endParaRPr lang="zh-CN" altLang="en-US" sz="1600" dirty="0">
                            <a:solidFill>
                              <a:schemeClr val="tx1"/>
                            </a:solidFill>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r>
                  <a:tr h="25572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rPr>
                                    </m:ctrlPr>
                                  </m:sSubPr>
                                  <m:e>
                                    <m:r>
                                      <a:rPr lang="en-US" altLang="zh-CN" sz="1600" smtClean="0">
                                        <a:latin typeface="Cambria Math" panose="02040503050406030204" pitchFamily="18" charset="0"/>
                                      </a:rPr>
                                      <m:t>𝒔</m:t>
                                    </m:r>
                                  </m:e>
                                  <m:sub>
                                    <m:r>
                                      <a:rPr lang="en-US" altLang="zh-CN" sz="1600" smtClean="0">
                                        <a:latin typeface="Cambria Math" panose="02040503050406030204" pitchFamily="18" charset="0"/>
                                      </a:rPr>
                                      <m:t>𝟑</m:t>
                                    </m:r>
                                  </m:sub>
                                </m:sSub>
                              </m:oMath>
                            </m:oMathPara>
                          </a14:m>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Choice>
        <mc:Fallback xmlns="">
          <p:graphicFrame>
            <p:nvGraphicFramePr>
              <p:cNvPr id="79" name="表格 78"/>
              <p:cNvGraphicFramePr>
                <a:graphicFrameLocks noGrp="1"/>
              </p:cNvGraphicFramePr>
              <p:nvPr/>
            </p:nvGraphicFramePr>
            <p:xfrm>
              <a:off x="4776784" y="5008036"/>
              <a:ext cx="2541144" cy="1584960"/>
            </p:xfrm>
            <a:graphic>
              <a:graphicData uri="http://schemas.openxmlformats.org/drawingml/2006/table">
                <a:tbl>
                  <a:tblPr>
                    <a:tableStyleId>{BC89EF96-8CEA-46FF-86C4-4CE0E7609802}</a:tableStyleId>
                  </a:tblPr>
                  <a:tblGrid>
                    <a:gridCol w="674244"/>
                    <a:gridCol w="608983"/>
                    <a:gridCol w="606192"/>
                    <a:gridCol w="651725"/>
                  </a:tblGrid>
                  <a:tr h="579120">
                    <a:tc>
                      <a:txBody>
                        <a:bodyPr/>
                        <a:lstStyle/>
                        <a:p>
                          <a:endParaRPr lang="zh-CN"/>
                        </a:p>
                      </a:txBody>
                      <a:tcPr>
                        <a:blipFill>
                          <a:blip r:embed="rId4"/>
                        </a:blipFill>
                      </a:tcPr>
                    </a:tc>
                    <a:tc>
                      <a:txBody>
                        <a:bodyPr/>
                        <a:lstStyle/>
                        <a:p>
                          <a:endParaRPr lang="zh-CN"/>
                        </a:p>
                      </a:txBody>
                      <a:tcPr>
                        <a:blipFill>
                          <a:blip r:embed="rId4"/>
                        </a:blipFill>
                      </a:tcPr>
                    </a:tc>
                    <a:tc>
                      <a:txBody>
                        <a:bodyPr/>
                        <a:lstStyle/>
                        <a:p>
                          <a:endParaRPr lang="zh-CN"/>
                        </a:p>
                      </a:txBody>
                      <a:tcPr>
                        <a:blipFill>
                          <a:blip r:embed="rId4"/>
                        </a:blipFill>
                      </a:tcPr>
                    </a:tc>
                    <a:tc>
                      <a:txBody>
                        <a:bodyPr/>
                        <a:lstStyle/>
                        <a:p>
                          <a:endParaRPr lang="zh-CN"/>
                        </a:p>
                      </a:txBody>
                      <a:tcPr>
                        <a:blipFill>
                          <a:blip r:embed="rId4"/>
                        </a:blipFill>
                      </a:tcPr>
                    </a:tc>
                  </a:tr>
                  <a:tr h="335280">
                    <a:tc>
                      <a:txBody>
                        <a:bodyPr/>
                        <a:lstStyle/>
                        <a:p>
                          <a:endParaRPr lang="zh-CN"/>
                        </a:p>
                      </a:txBody>
                      <a:tcPr>
                        <a:blipFill>
                          <a:blip r:embed="rId4"/>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0.28</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4"/>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-0.02</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4"/>
                        </a:blipFill>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c>
                      <a:txBody>
                        <a:bodyPr/>
                        <a:lstStyle/>
                        <a:p>
                          <a:pPr algn="ctr"/>
                          <a:r>
                            <a:rPr lang="en-US" altLang="zh-CN" sz="1600" dirty="0">
                              <a:solidFill>
                                <a:schemeClr val="tx1"/>
                              </a:solidFill>
                            </a:rPr>
                            <a:t>-</a:t>
                          </a:r>
                          <a:endParaRPr lang="zh-CN" altLang="en-US" sz="1600" dirty="0">
                            <a:solidFill>
                              <a:schemeClr val="tx1"/>
                            </a:solidFill>
                          </a:endParaRPr>
                        </a:p>
                      </a:txBody>
                      <a:tcPr/>
                    </a:tc>
                  </a:tr>
                </a:tbl>
              </a:graphicData>
            </a:graphic>
          </p:graphicFrame>
        </mc:Fallback>
      </mc:AlternateContent>
      <p:grpSp>
        <p:nvGrpSpPr>
          <p:cNvPr id="27" name="组合 26"/>
          <p:cNvGrpSpPr/>
          <p:nvPr/>
        </p:nvGrpSpPr>
        <p:grpSpPr>
          <a:xfrm>
            <a:off x="9034342" y="2966519"/>
            <a:ext cx="2008817" cy="2605109"/>
            <a:chOff x="692410" y="2438130"/>
            <a:chExt cx="2008817" cy="2605109"/>
          </a:xfrm>
        </p:grpSpPr>
        <p:pic>
          <p:nvPicPr>
            <p:cNvPr id="28" name="Picture 2" descr="http://img1.mydrivers.com/img/20120801/13cf2e2c3365454ab842e7e045e56903.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3548"/>
            <a:stretch>
              <a:fillRect/>
            </a:stretch>
          </p:blipFill>
          <p:spPr bwMode="auto">
            <a:xfrm>
              <a:off x="1485512" y="4393787"/>
              <a:ext cx="368393" cy="363962"/>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组合 28"/>
            <p:cNvGrpSpPr/>
            <p:nvPr/>
          </p:nvGrpSpPr>
          <p:grpSpPr>
            <a:xfrm>
              <a:off x="692410" y="2438130"/>
              <a:ext cx="1883993" cy="1774649"/>
              <a:chOff x="420954" y="2426428"/>
              <a:chExt cx="1883993" cy="1774649"/>
            </a:xfrm>
          </p:grpSpPr>
          <p:pic>
            <p:nvPicPr>
              <p:cNvPr id="32" name="Picture 8" descr="http://img.sootuu.com/vector/200801/142/0973.jpg"/>
              <p:cNvPicPr>
                <a:picLocks noChangeAspect="1" noChangeArrowheads="1"/>
              </p:cNvPicPr>
              <p:nvPr/>
            </p:nvPicPr>
            <p:blipFill rotWithShape="1">
              <a:blip r:embed="rId6">
                <a:extLst>
                  <a:ext uri="{28A0092B-C50C-407E-A947-70E740481C1C}">
                    <a14:useLocalDpi xmlns:a14="http://schemas.microsoft.com/office/drawing/2010/main" val="0"/>
                  </a:ext>
                </a:extLst>
              </a:blip>
              <a:srcRect l="9352" r="7434" b="29871"/>
              <a:stretch>
                <a:fillRect/>
              </a:stretch>
            </p:blipFill>
            <p:spPr bwMode="auto">
              <a:xfrm>
                <a:off x="420954" y="2426428"/>
                <a:ext cx="1883993" cy="1774649"/>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727147" y="3292758"/>
                <a:ext cx="573366" cy="516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矩形 33"/>
              <p:cNvSpPr/>
              <p:nvPr/>
            </p:nvSpPr>
            <p:spPr>
              <a:xfrm>
                <a:off x="1380315" y="3292758"/>
                <a:ext cx="573366" cy="516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5" name="组合 34"/>
              <p:cNvGrpSpPr/>
              <p:nvPr/>
            </p:nvGrpSpPr>
            <p:grpSpPr>
              <a:xfrm>
                <a:off x="727147" y="2706325"/>
                <a:ext cx="1224721" cy="518375"/>
                <a:chOff x="886019" y="2996449"/>
                <a:chExt cx="1224721" cy="518375"/>
              </a:xfrm>
            </p:grpSpPr>
            <p:sp>
              <p:nvSpPr>
                <p:cNvPr id="37" name="矩形 36"/>
                <p:cNvSpPr/>
                <p:nvPr/>
              </p:nvSpPr>
              <p:spPr>
                <a:xfrm>
                  <a:off x="886019" y="2997951"/>
                  <a:ext cx="1224721" cy="5160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38" name="Picture 2" descr="http://pic26.nipic.com/20130108/11664993_084813521199_2.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7125" y="2996449"/>
                  <a:ext cx="518375" cy="518375"/>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Picture 4" descr="http://img2.imgtn.bdimg.com/it/u=3634998061,1555066409&amp;fm=206&amp;gp=0.jp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7445" r="14863" b="8507"/>
              <a:stretch>
                <a:fillRect/>
              </a:stretch>
            </p:blipFill>
            <p:spPr bwMode="auto">
              <a:xfrm flipH="1">
                <a:off x="879452" y="3360001"/>
                <a:ext cx="268755" cy="409822"/>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文本框 29"/>
            <p:cNvSpPr txBox="1"/>
            <p:nvPr/>
          </p:nvSpPr>
          <p:spPr>
            <a:xfrm>
              <a:off x="817378" y="4673907"/>
              <a:ext cx="188384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Move up/left/right</a:t>
              </a:r>
              <a:endParaRPr lang="zh-CN" altLang="en-US" dirty="0">
                <a:latin typeface="Times New Roman" panose="02020603050405020304" pitchFamily="18" charset="0"/>
                <a:cs typeface="Times New Roman" panose="02020603050405020304" pitchFamily="18" charset="0"/>
              </a:endParaRPr>
            </a:p>
          </p:txBody>
        </p:sp>
      </p:grpSp>
      <p:sp>
        <p:nvSpPr>
          <p:cNvPr id="5" name="右箭头 4"/>
          <p:cNvSpPr/>
          <p:nvPr/>
        </p:nvSpPr>
        <p:spPr>
          <a:xfrm>
            <a:off x="9821993" y="4002863"/>
            <a:ext cx="301169" cy="28643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2" name="右箭头 41"/>
          <p:cNvSpPr/>
          <p:nvPr/>
        </p:nvSpPr>
        <p:spPr>
          <a:xfrm rot="16200000">
            <a:off x="10150482" y="3711235"/>
            <a:ext cx="301169" cy="28643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41"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708463" y="5851748"/>
            <a:ext cx="720323" cy="771371"/>
          </a:xfrm>
          <a:prstGeom prst="rect">
            <a:avLst/>
          </a:prstGeom>
          <a:noFill/>
          <a:ln w="9525">
            <a:noFill/>
            <a:miter lim="800000"/>
            <a:headEnd/>
            <a:tailEnd/>
          </a:ln>
        </p:spPr>
      </p:pic>
      <p:grpSp>
        <p:nvGrpSpPr>
          <p:cNvPr id="43" name="组合 42"/>
          <p:cNvGrpSpPr/>
          <p:nvPr/>
        </p:nvGrpSpPr>
        <p:grpSpPr>
          <a:xfrm>
            <a:off x="8364893" y="996282"/>
            <a:ext cx="3293493" cy="1388812"/>
            <a:chOff x="2636319" y="2569272"/>
            <a:chExt cx="3293493" cy="1388812"/>
          </a:xfrm>
        </p:grpSpPr>
        <mc:AlternateContent xmlns:mc="http://schemas.openxmlformats.org/markup-compatibility/2006" xmlns:a14="http://schemas.microsoft.com/office/drawing/2010/main">
          <mc:Choice Requires="a14">
            <p:sp>
              <p:nvSpPr>
                <p:cNvPr id="44" name="椭圆 43"/>
                <p:cNvSpPr/>
                <p:nvPr/>
              </p:nvSpPr>
              <p:spPr>
                <a:xfrm>
                  <a:off x="3540052"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4" name="椭圆 43"/>
                <p:cNvSpPr>
                  <a:spLocks noRot="1" noChangeAspect="1" noMove="1" noResize="1" noEditPoints="1" noAdjustHandles="1" noChangeArrowheads="1" noChangeShapeType="1" noTextEdit="1"/>
                </p:cNvSpPr>
                <p:nvPr/>
              </p:nvSpPr>
              <p:spPr>
                <a:xfrm>
                  <a:off x="3540052" y="3249715"/>
                  <a:ext cx="396240" cy="396240"/>
                </a:xfrm>
                <a:prstGeom prst="ellipse">
                  <a:avLst/>
                </a:prstGeom>
                <a:blipFill rotWithShape="1">
                  <a:blip r:embed="rId10"/>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椭圆 44"/>
                <p:cNvSpPr/>
                <p:nvPr/>
              </p:nvSpPr>
              <p:spPr>
                <a:xfrm>
                  <a:off x="4678753" y="3249715"/>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5" name="椭圆 44"/>
                <p:cNvSpPr>
                  <a:spLocks noRot="1" noChangeAspect="1" noMove="1" noResize="1" noEditPoints="1" noAdjustHandles="1" noChangeArrowheads="1" noChangeShapeType="1" noTextEdit="1"/>
                </p:cNvSpPr>
                <p:nvPr/>
              </p:nvSpPr>
              <p:spPr>
                <a:xfrm>
                  <a:off x="4678753" y="3249715"/>
                  <a:ext cx="396240" cy="396240"/>
                </a:xfrm>
                <a:prstGeom prst="ellipse">
                  <a:avLst/>
                </a:prstGeom>
                <a:blipFill rotWithShape="1">
                  <a:blip r:embed="rId11"/>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椭圆 45"/>
                <p:cNvSpPr/>
                <p:nvPr/>
              </p:nvSpPr>
              <p:spPr>
                <a:xfrm>
                  <a:off x="4093298" y="2569272"/>
                  <a:ext cx="396240" cy="39624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𝑠</m:t>
                            </m:r>
                          </m:e>
                          <m:sub>
                            <m:r>
                              <a:rPr lang="en-US" altLang="zh-CN" i="1">
                                <a:latin typeface="Cambria Math" panose="020405030504060302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6" name="椭圆 45"/>
                <p:cNvSpPr>
                  <a:spLocks noRot="1" noChangeAspect="1" noMove="1" noResize="1" noEditPoints="1" noAdjustHandles="1" noChangeArrowheads="1" noChangeShapeType="1" noTextEdit="1"/>
                </p:cNvSpPr>
                <p:nvPr/>
              </p:nvSpPr>
              <p:spPr>
                <a:xfrm>
                  <a:off x="4093298" y="2569272"/>
                  <a:ext cx="396240" cy="396240"/>
                </a:xfrm>
                <a:prstGeom prst="ellipse">
                  <a:avLst/>
                </a:prstGeom>
                <a:blipFill rotWithShape="1">
                  <a:blip r:embed="rId12"/>
                </a:blipFill>
                <a:ln w="19050"/>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47" name="直接箭头连接符 46"/>
            <p:cNvCxnSpPr>
              <a:stCxn id="44" idx="0"/>
              <a:endCxn id="46" idx="3"/>
            </p:cNvCxnSpPr>
            <p:nvPr/>
          </p:nvCxnSpPr>
          <p:spPr>
            <a:xfrm flipV="1">
              <a:off x="3738172" y="2907484"/>
              <a:ext cx="413154"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45" idx="0"/>
              <a:endCxn id="46" idx="5"/>
            </p:cNvCxnSpPr>
            <p:nvPr/>
          </p:nvCxnSpPr>
          <p:spPr>
            <a:xfrm flipH="1" flipV="1">
              <a:off x="4431510" y="2907484"/>
              <a:ext cx="445363" cy="342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4" idx="7"/>
              <a:endCxn id="45" idx="1"/>
            </p:cNvCxnSpPr>
            <p:nvPr/>
          </p:nvCxnSpPr>
          <p:spPr>
            <a:xfrm>
              <a:off x="3878264" y="3307743"/>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3"/>
              <a:endCxn id="44" idx="5"/>
            </p:cNvCxnSpPr>
            <p:nvPr/>
          </p:nvCxnSpPr>
          <p:spPr>
            <a:xfrm flipH="1">
              <a:off x="3878264" y="3587927"/>
              <a:ext cx="858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441995" y="2803923"/>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52" name="文本框 51"/>
            <p:cNvSpPr txBox="1"/>
            <p:nvPr/>
          </p:nvSpPr>
          <p:spPr>
            <a:xfrm>
              <a:off x="4612371" y="2798320"/>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53" name="文本框 52"/>
            <p:cNvSpPr txBox="1"/>
            <p:nvPr/>
          </p:nvSpPr>
          <p:spPr>
            <a:xfrm>
              <a:off x="4058167" y="3588752"/>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3960287" y="3003866"/>
              <a:ext cx="60305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5379661" y="3257335"/>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2636319" y="3240006"/>
              <a:ext cx="5501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57" name="弧形 56"/>
            <p:cNvSpPr/>
            <p:nvPr/>
          </p:nvSpPr>
          <p:spPr>
            <a:xfrm rot="20712355">
              <a:off x="5018546" y="3247621"/>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弧形 58"/>
            <p:cNvSpPr/>
            <p:nvPr/>
          </p:nvSpPr>
          <p:spPr>
            <a:xfrm rot="887645" flipH="1">
              <a:off x="3218963" y="3247620"/>
              <a:ext cx="400429" cy="400429"/>
            </a:xfrm>
            <a:prstGeom prst="arc">
              <a:avLst>
                <a:gd name="adj1" fmla="val 13941849"/>
                <a:gd name="adj2" fmla="val 946680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37</a:t>
            </a:fld>
            <a:endParaRPr lang="zh-CN" altLang="zh-CN">
              <a:solidFill>
                <a:prstClr val="black">
                  <a:tint val="75000"/>
                </a:prst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735" y="60325"/>
            <a:ext cx="10515600" cy="1325563"/>
          </a:xfrm>
        </p:spPr>
        <p:txBody>
          <a:bodyPr>
            <a:normAutofit/>
          </a:bodyPr>
          <a:lstStyle/>
          <a:p>
            <a:r>
              <a:rPr lang="en-US" altLang="zh-CN" dirty="0"/>
              <a:t>Q-Learning</a:t>
            </a:r>
            <a:endParaRPr lang="zh-CN" altLang="en-US" dirty="0"/>
          </a:p>
        </p:txBody>
      </p:sp>
      <p:sp>
        <p:nvSpPr>
          <p:cNvPr id="28" name="文本框 27"/>
          <p:cNvSpPr txBox="1"/>
          <p:nvPr/>
        </p:nvSpPr>
        <p:spPr>
          <a:xfrm>
            <a:off x="6196643" y="1402519"/>
            <a:ext cx="877163" cy="369332"/>
          </a:xfrm>
          <a:prstGeom prst="rect">
            <a:avLst/>
          </a:prstGeom>
          <a:noFill/>
        </p:spPr>
        <p:txBody>
          <a:bodyPr wrap="none" rtlCol="0">
            <a:spAutoFit/>
          </a:bodyPr>
          <a:lstStyle/>
          <a:p>
            <a:r>
              <a:rPr lang="en-US" altLang="zh-CN" dirty="0"/>
              <a:t>Q-table</a:t>
            </a:r>
            <a:endParaRPr lang="zh-CN" altLang="en-US" dirty="0"/>
          </a:p>
        </p:txBody>
      </p:sp>
      <mc:AlternateContent xmlns:mc="http://schemas.openxmlformats.org/markup-compatibility/2006" xmlns:a14="http://schemas.microsoft.com/office/drawing/2010/main">
        <mc:Choice Requires="a14">
          <p:graphicFrame>
            <p:nvGraphicFramePr>
              <p:cNvPr id="29" name="表格 28"/>
              <p:cNvGraphicFramePr>
                <a:graphicFrameLocks noGrp="1"/>
              </p:cNvGraphicFramePr>
              <p:nvPr/>
            </p:nvGraphicFramePr>
            <p:xfrm>
              <a:off x="6196643" y="1981660"/>
              <a:ext cx="2177876" cy="2527302"/>
            </p:xfrm>
            <a:graphic>
              <a:graphicData uri="http://schemas.openxmlformats.org/drawingml/2006/table">
                <a:tbl>
                  <a:tblPr>
                    <a:tableStyleId>{BC89EF96-8CEA-46FF-86C4-4CE0E7609802}</a:tableStyleId>
                  </a:tblPr>
                  <a:tblGrid>
                    <a:gridCol w="577850"/>
                    <a:gridCol w="399876"/>
                    <a:gridCol w="412750"/>
                    <a:gridCol w="374650"/>
                    <a:gridCol w="412750"/>
                  </a:tblGrid>
                  <a:tr h="421217">
                    <a:tc>
                      <a:txBody>
                        <a:bodyPr/>
                        <a:lstStyle/>
                        <a:p>
                          <a:pPr/>
                          <a14:m>
                            <m:oMathPara xmlns:m="http://schemas.openxmlformats.org/officeDocument/2006/math">
                              <m:oMathParaPr>
                                <m:jc m:val="centerGroup"/>
                              </m:oMathParaPr>
                              <m:oMath xmlns:m="http://schemas.openxmlformats.org/officeDocument/2006/math">
                                <m:r>
                                  <a:rPr lang="en-US" altLang="zh-CN" sz="1400" dirty="0" smtClean="0">
                                    <a:latin typeface="Cambria Math" panose="02040503050406030204" pitchFamily="18" charset="0"/>
                                  </a:rPr>
                                  <m:t>𝑄</m:t>
                                </m:r>
                                <m:d>
                                  <m:dPr>
                                    <m:begChr m:val="["/>
                                    <m:endChr m:val="]"/>
                                    <m:ctrlPr>
                                      <a:rPr lang="en-US" altLang="zh-CN" sz="1400" i="1" dirty="0">
                                        <a:latin typeface="Cambria Math"/>
                                      </a:rPr>
                                    </m:ctrlPr>
                                  </m:dPr>
                                  <m:e>
                                    <m:r>
                                      <a:rPr lang="en-US" altLang="zh-CN" sz="1400" dirty="0" smtClean="0">
                                        <a:latin typeface="Cambria Math" panose="02040503050406030204" pitchFamily="18" charset="0"/>
                                      </a:rPr>
                                      <m:t>𝑠</m:t>
                                    </m:r>
                                    <m:r>
                                      <a:rPr lang="en-US" altLang="zh-CN" sz="1400">
                                        <a:latin typeface="Cambria Math" panose="02040503050406030204" pitchFamily="18" charset="0"/>
                                      </a:rPr>
                                      <m:t>,</m:t>
                                    </m:r>
                                    <m:r>
                                      <a:rPr lang="en-US" altLang="zh-CN" sz="1400" smtClean="0">
                                        <a:latin typeface="Cambria Math" panose="02040503050406030204" pitchFamily="18" charset="0"/>
                                      </a:rPr>
                                      <m:t>𝑎</m:t>
                                    </m:r>
                                  </m:e>
                                </m:d>
                              </m:oMath>
                            </m:oMathPara>
                          </a14:m>
                          <a:endParaRPr lang="zh-CN" altLang="en-US" sz="14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𝒂</m:t>
                                    </m:r>
                                  </m:e>
                                  <m:sub>
                                    <m:r>
                                      <a:rPr lang="en-US" altLang="zh-CN" sz="1400" smtClean="0">
                                        <a:latin typeface="Cambria Math" panose="02040503050406030204" pitchFamily="18" charset="0"/>
                                      </a:rPr>
                                      <m:t>𝟏</m:t>
                                    </m:r>
                                  </m:sub>
                                </m:sSub>
                              </m:oMath>
                            </m:oMathPara>
                          </a14:m>
                          <a:endParaRPr lang="zh-CN" altLang="en-US" sz="14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𝒂</m:t>
                                    </m:r>
                                  </m:e>
                                  <m:sub>
                                    <m:r>
                                      <a:rPr lang="en-US" altLang="zh-CN" sz="1400" smtClean="0">
                                        <a:latin typeface="Cambria Math" panose="02040503050406030204" pitchFamily="18" charset="0"/>
                                      </a:rPr>
                                      <m:t>𝟐</m:t>
                                    </m:r>
                                  </m:sub>
                                </m:sSub>
                              </m:oMath>
                            </m:oMathPara>
                          </a14:m>
                          <a:endParaRPr lang="zh-CN" altLang="en-US" sz="14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m:t>
                                </m:r>
                              </m:oMath>
                            </m:oMathPara>
                          </a14:m>
                          <a:endParaRPr lang="zh-CN" altLang="en-US" sz="14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𝒂</m:t>
                                    </m:r>
                                  </m:e>
                                  <m:sub>
                                    <m:r>
                                      <a:rPr lang="en-US" altLang="zh-CN" sz="1400" smtClean="0">
                                        <a:latin typeface="Cambria Math" panose="02040503050406030204" pitchFamily="18" charset="0"/>
                                      </a:rPr>
                                      <m:t>𝒎</m:t>
                                    </m:r>
                                  </m:sub>
                                </m:sSub>
                              </m:oMath>
                            </m:oMathPara>
                          </a14:m>
                          <a:endParaRPr lang="zh-CN" altLang="en-US" sz="1400" dirty="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𝟏</m:t>
                                    </m:r>
                                  </m:sub>
                                </m:sSub>
                              </m:oMath>
                            </m:oMathPara>
                          </a14:m>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𝟐</m:t>
                                    </m:r>
                                  </m:sub>
                                </m:sSub>
                              </m:oMath>
                            </m:oMathPara>
                          </a14:m>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𝟑</m:t>
                                    </m:r>
                                  </m:sub>
                                </m:sSub>
                              </m:oMath>
                            </m:oMathPara>
                          </a14:m>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m:t>
                                </m:r>
                              </m:oMath>
                            </m:oMathPara>
                          </a14:m>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a:solidFill>
                              <a:schemeClr val="tx1"/>
                            </a:solidFill>
                          </a:endParaRPr>
                        </a:p>
                      </a:txBody>
                      <a:tcPr/>
                    </a:tc>
                  </a:tr>
                  <a:tr h="421217">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a:rPr>
                                    </m:ctrlPr>
                                  </m:sSubPr>
                                  <m:e>
                                    <m:r>
                                      <a:rPr lang="en-US" altLang="zh-CN" sz="1400" smtClean="0">
                                        <a:latin typeface="Cambria Math" panose="02040503050406030204" pitchFamily="18" charset="0"/>
                                      </a:rPr>
                                      <m:t>𝒔</m:t>
                                    </m:r>
                                  </m:e>
                                  <m:sub>
                                    <m:r>
                                      <a:rPr lang="en-US" altLang="zh-CN" sz="1400" smtClean="0">
                                        <a:latin typeface="Cambria Math" panose="02040503050406030204" pitchFamily="18" charset="0"/>
                                      </a:rPr>
                                      <m:t>𝒏</m:t>
                                    </m:r>
                                  </m:sub>
                                </m:sSub>
                              </m:oMath>
                            </m:oMathPara>
                          </a14:m>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r>
                </a:tbl>
              </a:graphicData>
            </a:graphic>
          </p:graphicFrame>
        </mc:Choice>
        <mc:Fallback xmlns="">
          <p:graphicFrame>
            <p:nvGraphicFramePr>
              <p:cNvPr id="29" name="表格 28"/>
              <p:cNvGraphicFramePr>
                <a:graphicFrameLocks noGrp="1"/>
              </p:cNvGraphicFramePr>
              <p:nvPr/>
            </p:nvGraphicFramePr>
            <p:xfrm>
              <a:off x="6196643" y="1981660"/>
              <a:ext cx="2177876" cy="2527302"/>
            </p:xfrm>
            <a:graphic>
              <a:graphicData uri="http://schemas.openxmlformats.org/drawingml/2006/table">
                <a:tbl>
                  <a:tblPr>
                    <a:tableStyleId>{BC89EF96-8CEA-46FF-86C4-4CE0E7609802}</a:tableStyleId>
                  </a:tblPr>
                  <a:tblGrid>
                    <a:gridCol w="577850"/>
                    <a:gridCol w="399876"/>
                    <a:gridCol w="412750"/>
                    <a:gridCol w="374650"/>
                    <a:gridCol w="412750"/>
                  </a:tblGrid>
                  <a:tr h="421005">
                    <a:tc>
                      <a:txBody>
                        <a:bodyPr/>
                        <a:lstStyle/>
                        <a:p>
                          <a:endParaRPr lang="zh-CN"/>
                        </a:p>
                      </a:txBody>
                      <a:tcPr>
                        <a:blipFill>
                          <a:blip r:embed="rId5"/>
                        </a:blipFill>
                      </a:tcPr>
                    </a:tc>
                    <a:tc>
                      <a:txBody>
                        <a:bodyPr/>
                        <a:lstStyle/>
                        <a:p>
                          <a:endParaRPr lang="zh-CN"/>
                        </a:p>
                      </a:txBody>
                      <a:tcPr>
                        <a:blipFill>
                          <a:blip r:embed="rId5"/>
                        </a:blipFill>
                      </a:tcPr>
                    </a:tc>
                    <a:tc>
                      <a:txBody>
                        <a:bodyPr/>
                        <a:lstStyle/>
                        <a:p>
                          <a:endParaRPr lang="zh-CN"/>
                        </a:p>
                      </a:txBody>
                      <a:tcPr>
                        <a:blipFill>
                          <a:blip r:embed="rId5"/>
                        </a:blipFill>
                      </a:tcPr>
                    </a:tc>
                    <a:tc>
                      <a:txBody>
                        <a:bodyPr/>
                        <a:lstStyle/>
                        <a:p>
                          <a:endParaRPr lang="zh-CN"/>
                        </a:p>
                      </a:txBody>
                      <a:tcPr>
                        <a:blipFill>
                          <a:blip r:embed="rId5"/>
                        </a:blipFill>
                      </a:tcPr>
                    </a:tc>
                    <a:tc>
                      <a:txBody>
                        <a:bodyPr/>
                        <a:lstStyle/>
                        <a:p>
                          <a:endParaRPr lang="zh-CN"/>
                        </a:p>
                      </a:txBody>
                      <a:tcPr>
                        <a:blipFill>
                          <a:blip r:embed="rId5"/>
                        </a:blipFill>
                      </a:tcPr>
                    </a:tc>
                  </a:tr>
                  <a:tr h="421640">
                    <a:tc>
                      <a:txBody>
                        <a:bodyPr/>
                        <a:lstStyle/>
                        <a:p>
                          <a:endParaRPr lang="zh-CN"/>
                        </a:p>
                      </a:txBody>
                      <a:tcPr>
                        <a:blipFill>
                          <a:blip r:embed="rId5"/>
                        </a:blipFill>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r>
                  <a:tr h="421005">
                    <a:tc>
                      <a:txBody>
                        <a:bodyPr/>
                        <a:lstStyle/>
                        <a:p>
                          <a:endParaRPr lang="zh-CN"/>
                        </a:p>
                      </a:txBody>
                      <a:tcPr>
                        <a:blipFill>
                          <a:blip r:embed="rId5"/>
                        </a:blipFill>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005">
                    <a:tc>
                      <a:txBody>
                        <a:bodyPr/>
                        <a:lstStyle/>
                        <a:p>
                          <a:endParaRPr lang="zh-CN"/>
                        </a:p>
                      </a:txBody>
                      <a:tcPr>
                        <a:blipFill>
                          <a:blip r:embed="rId5"/>
                        </a:blipFill>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r>
                  <a:tr h="421640">
                    <a:tc>
                      <a:txBody>
                        <a:bodyPr/>
                        <a:lstStyle/>
                        <a:p>
                          <a:endParaRPr lang="zh-CN"/>
                        </a:p>
                      </a:txBody>
                      <a:tcPr>
                        <a:blipFill>
                          <a:blip r:embed="rId5"/>
                        </a:blipFill>
                      </a:tcPr>
                    </a:tc>
                    <a:tc>
                      <a:txBody>
                        <a:bodyPr/>
                        <a:lstStyle/>
                        <a:p>
                          <a:endParaRPr lang="zh-CN" altLang="en-US" sz="140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a:solidFill>
                              <a:schemeClr val="tx1"/>
                            </a:solidFill>
                          </a:endParaRPr>
                        </a:p>
                      </a:txBody>
                      <a:tcPr/>
                    </a:tc>
                  </a:tr>
                  <a:tr h="421005">
                    <a:tc>
                      <a:txBody>
                        <a:bodyPr/>
                        <a:lstStyle/>
                        <a:p>
                          <a:endParaRPr lang="zh-CN"/>
                        </a:p>
                      </a:txBody>
                      <a:tcPr>
                        <a:blipFill>
                          <a:blip r:embed="rId5"/>
                        </a:blipFill>
                      </a:tcPr>
                    </a:tc>
                    <a:tc>
                      <a:txBody>
                        <a:bodyPr/>
                        <a:lstStyle/>
                        <a:p>
                          <a:endParaRPr lang="zh-CN" altLang="en-US" sz="1400" dirty="0">
                            <a:solidFill>
                              <a:schemeClr val="tx1"/>
                            </a:solidFill>
                          </a:endParaRPr>
                        </a:p>
                      </a:txBody>
                      <a:tcPr/>
                    </a:tc>
                    <a:tc>
                      <a:txBody>
                        <a:bodyPr/>
                        <a:lstStyle/>
                        <a:p>
                          <a:endParaRPr lang="zh-CN" altLang="en-US" sz="1400">
                            <a:solidFill>
                              <a:schemeClr val="tx1"/>
                            </a:solidFill>
                          </a:endParaRPr>
                        </a:p>
                      </a:txBody>
                      <a:tcPr/>
                    </a:tc>
                    <a:tc>
                      <a:txBody>
                        <a:bodyPr/>
                        <a:lstStyle/>
                        <a:p>
                          <a:endParaRPr lang="zh-CN" altLang="en-US" sz="1400" dirty="0">
                            <a:solidFill>
                              <a:schemeClr val="tx1"/>
                            </a:solidFill>
                          </a:endParaRPr>
                        </a:p>
                      </a:txBody>
                      <a:tcPr/>
                    </a:tc>
                    <a:tc>
                      <a:txBody>
                        <a:bodyPr/>
                        <a:lstStyle/>
                        <a:p>
                          <a:endParaRPr lang="zh-CN" altLang="en-US" sz="1400" dirty="0">
                            <a:solidFill>
                              <a:schemeClr val="tx1"/>
                            </a:solidFill>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30" name="文本框 29"/>
              <p:cNvSpPr txBox="1"/>
              <p:nvPr/>
            </p:nvSpPr>
            <p:spPr>
              <a:xfrm>
                <a:off x="9163844" y="2779307"/>
                <a:ext cx="1615058" cy="686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a:rPr>
                          </m:ctrlPr>
                        </m:dPr>
                        <m:e>
                          <m:eqArr>
                            <m:eqArrPr>
                              <m:ctrlPr>
                                <a:rPr lang="en-US" altLang="zh-CN" sz="2000" i="1">
                                  <a:latin typeface="Cambria Math"/>
                                </a:rPr>
                              </m:ctrlPr>
                            </m:eqArrPr>
                            <m:e>
                              <m:r>
                                <a:rPr lang="en-US" altLang="zh-CN" sz="2000" i="1">
                                  <a:latin typeface="Cambria Math" panose="02040503050406030204" pitchFamily="18" charset="0"/>
                                </a:rPr>
                                <m:t>&lt;</m:t>
                              </m:r>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r>
                                <a:rPr lang="en-US" altLang="zh-CN" sz="2000" i="1">
                                  <a:latin typeface="Cambria Math" panose="02040503050406030204" pitchFamily="18" charset="0"/>
                                </a:rPr>
                                <m:t>&gt;</m:t>
                              </m:r>
                            </m:e>
                            <m:e>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eqArr>
                        </m:e>
                      </m:d>
                    </m:oMath>
                  </m:oMathPara>
                </a14:m>
                <a:endParaRPr lang="zh-CN" altLang="en-US" sz="20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9163844" y="2779307"/>
                <a:ext cx="1615058" cy="686535"/>
              </a:xfrm>
              <a:prstGeom prst="rect">
                <a:avLst/>
              </a:prstGeom>
              <a:blipFill rotWithShape="1">
                <a:blip r:embed="rId6"/>
                <a:stretch>
                  <a:fillRect l="-10" t="-80" r="-407"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255135" y="4831986"/>
                <a:ext cx="4712572" cy="3802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&lt;</m:t>
                      </m:r>
                      <m:sSup>
                        <m:sSupPr>
                          <m:ctrlPr>
                            <a:rPr lang="en-US" altLang="zh-CN" b="0" i="1" smtClean="0">
                              <a:latin typeface="Cambria Math"/>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361</m:t>
                          </m:r>
                        </m:sup>
                      </m:sSup>
                      <m:r>
                        <a:rPr lang="en-US" altLang="zh-CN" b="0" i="1" smtClean="0">
                          <a:latin typeface="Cambria Math" panose="02040503050406030204" pitchFamily="18" charset="0"/>
                        </a:rPr>
                        <m:t>&lt;</m:t>
                      </m:r>
                      <m:sSup>
                        <m:sSupPr>
                          <m:ctrlPr>
                            <a:rPr lang="en-US" altLang="zh-CN" i="1" smtClean="0">
                              <a:latin typeface="Cambria Math"/>
                            </a:rPr>
                          </m:ctrlPr>
                        </m:sSupPr>
                        <m:e>
                          <m:r>
                            <a:rPr lang="en-US" altLang="zh-CN" b="0" i="1" smtClean="0">
                              <a:latin typeface="Cambria Math" panose="02040503050406030204" pitchFamily="18" charset="0"/>
                            </a:rPr>
                            <m:t>(3∗</m:t>
                          </m:r>
                          <m:r>
                            <a:rPr lang="en-US" altLang="zh-CN" i="1">
                              <a:latin typeface="Cambria Math" panose="02040503050406030204" pitchFamily="18" charset="0"/>
                            </a:rPr>
                            <m:t>256</m:t>
                          </m:r>
                          <m:r>
                            <a:rPr lang="en-US" altLang="zh-CN" b="0" i="1" smtClean="0">
                              <a:latin typeface="Cambria Math" panose="02040503050406030204" pitchFamily="18" charset="0"/>
                            </a:rPr>
                            <m:t>)</m:t>
                          </m:r>
                        </m:e>
                        <m:sup>
                          <m:sSub>
                            <m:sSubPr>
                              <m:ctrlPr>
                                <a:rPr lang="en-US" altLang="zh-CN" i="1">
                                  <a:latin typeface="Cambria Math"/>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h</m:t>
                              </m:r>
                            </m:e>
                            <m:sub>
                              <m:r>
                                <a:rPr lang="en-US" altLang="zh-CN" i="1">
                                  <a:latin typeface="Cambria Math" panose="02040503050406030204" pitchFamily="18" charset="0"/>
                                </a:rPr>
                                <m:t>𝑦</m:t>
                              </m:r>
                            </m:sub>
                          </m:sSub>
                        </m:sup>
                      </m:sSup>
                      <m:r>
                        <a:rPr lang="en-US" altLang="zh-CN" i="1">
                          <a:latin typeface="Cambria Math" panose="02040503050406030204" pitchFamily="18" charset="0"/>
                        </a:rPr>
                        <m:t>&lt;</m:t>
                      </m:r>
                      <m:r>
                        <a:rPr lang="en-US" altLang="zh-CN" i="1">
                          <a:latin typeface="Cambria Math" panose="02040503050406030204" pitchFamily="18" charset="0"/>
                        </a:rPr>
                        <m:t>𝑛𝑢𝑚𝑏𝑒𝑟</m:t>
                      </m:r>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𝑠𝑡𝑎𝑡𝑒𝑠</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255135" y="4831986"/>
                <a:ext cx="4712572" cy="380232"/>
              </a:xfrm>
              <a:prstGeom prst="rect">
                <a:avLst/>
              </a:prstGeom>
              <a:blipFill rotWithShape="1">
                <a:blip r:embed="rId7"/>
                <a:stretch>
                  <a:fillRect l="-5" t="-71" r="10" b="36"/>
                </a:stretch>
              </a:blipFill>
            </p:spPr>
            <p:txBody>
              <a:bodyPr/>
              <a:lstStyle/>
              <a:p>
                <a:r>
                  <a:rPr lang="zh-CN" altLang="en-US">
                    <a:noFill/>
                  </a:rPr>
                  <a:t> </a:t>
                </a:r>
              </a:p>
            </p:txBody>
          </p:sp>
        </mc:Fallback>
      </mc:AlternateContent>
      <p:sp>
        <p:nvSpPr>
          <p:cNvPr id="5" name="文本框 4"/>
          <p:cNvSpPr txBox="1"/>
          <p:nvPr/>
        </p:nvSpPr>
        <p:spPr>
          <a:xfrm>
            <a:off x="3807599" y="538760"/>
            <a:ext cx="8089265" cy="398780"/>
          </a:xfrm>
          <a:prstGeom prst="rect">
            <a:avLst/>
          </a:prstGeom>
          <a:noFill/>
        </p:spPr>
        <p:txBody>
          <a:bodyPr wrap="none" rtlCol="0">
            <a:spAutoFit/>
          </a:bodyPr>
          <a:lstStyle/>
          <a:p>
            <a:r>
              <a:rPr lang="en-US" altLang="zh-CN" sz="2000" b="1" dirty="0">
                <a:solidFill>
                  <a:srgbClr val="C00000"/>
                </a:solidFill>
              </a:rPr>
              <a:t>Too huge states space to approximate Q-function iteratively by Q-table!!!</a:t>
            </a:r>
          </a:p>
        </p:txBody>
      </p:sp>
      <p:grpSp>
        <p:nvGrpSpPr>
          <p:cNvPr id="8" name="组合 7"/>
          <p:cNvGrpSpPr/>
          <p:nvPr/>
        </p:nvGrpSpPr>
        <p:grpSpPr>
          <a:xfrm>
            <a:off x="35056" y="1535051"/>
            <a:ext cx="4898212" cy="2914480"/>
            <a:chOff x="539332" y="1830516"/>
            <a:chExt cx="4898212" cy="2914480"/>
          </a:xfrm>
        </p:grpSpPr>
        <p:pic>
          <p:nvPicPr>
            <p:cNvPr id="27" name="breakout_2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96432" y="1830516"/>
              <a:ext cx="4441112" cy="2914480"/>
            </a:xfrm>
            <a:prstGeom prst="rect">
              <a:avLst/>
            </a:prstGeom>
          </p:spPr>
        </p:pic>
        <p:sp>
          <p:nvSpPr>
            <p:cNvPr id="3" name="左大括号 2"/>
            <p:cNvSpPr/>
            <p:nvPr/>
          </p:nvSpPr>
          <p:spPr>
            <a:xfrm>
              <a:off x="1104306" y="2600650"/>
              <a:ext cx="56514" cy="578913"/>
            </a:xfrm>
            <a:prstGeom prst="leftBrace">
              <a:avLst>
                <a:gd name="adj1" fmla="val 81976"/>
                <a:gd name="adj2" fmla="val 49524"/>
              </a:avLst>
            </a:prstGeom>
            <a:ln>
              <a:solidFill>
                <a:srgbClr val="FF0000"/>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32" name="左大括号 31"/>
            <p:cNvSpPr/>
            <p:nvPr/>
          </p:nvSpPr>
          <p:spPr>
            <a:xfrm rot="16200000">
              <a:off x="3129289" y="1358282"/>
              <a:ext cx="45719" cy="3927097"/>
            </a:xfrm>
            <a:prstGeom prst="leftBrace">
              <a:avLst>
                <a:gd name="adj1" fmla="val 81976"/>
                <a:gd name="adj2" fmla="val 49524"/>
              </a:avLst>
            </a:prstGeom>
            <a:ln>
              <a:solidFill>
                <a:srgbClr val="FF0000"/>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539332" y="2705440"/>
                  <a:ext cx="511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𝑥</m:t>
                            </m:r>
                          </m:sub>
                        </m:sSub>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39332" y="2705440"/>
                  <a:ext cx="511037" cy="369332"/>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906311" y="3424800"/>
                  <a:ext cx="491673"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a:rPr>
                            </m:ctrlPr>
                          </m:sSubPr>
                          <m:e>
                            <m:r>
                              <a:rPr lang="en-US" altLang="zh-CN" i="1">
                                <a:solidFill>
                                  <a:schemeClr val="bg1"/>
                                </a:solidFill>
                                <a:latin typeface="Cambria Math" panose="02040503050406030204" pitchFamily="18" charset="0"/>
                              </a:rPr>
                              <m:t>h</m:t>
                            </m:r>
                          </m:e>
                          <m:sub>
                            <m:r>
                              <a:rPr lang="en-US" altLang="zh-CN" i="1">
                                <a:solidFill>
                                  <a:schemeClr val="bg1"/>
                                </a:solidFill>
                                <a:latin typeface="Cambria Math" panose="02040503050406030204" pitchFamily="18" charset="0"/>
                              </a:rPr>
                              <m:t>𝑦</m:t>
                            </m:r>
                          </m:sub>
                        </m:sSub>
                      </m:oMath>
                    </m:oMathPara>
                  </a14:m>
                  <a:endParaRPr lang="zh-CN" altLang="en-US" dirty="0">
                    <a:solidFill>
                      <a:schemeClr val="bg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906311" y="3424800"/>
                  <a:ext cx="491673" cy="391261"/>
                </a:xfrm>
                <a:prstGeom prst="rect">
                  <a:avLst/>
                </a:prstGeom>
                <a:blipFill rotWithShape="1">
                  <a:blip r:embed="rId10"/>
                </a:blipFill>
              </p:spPr>
              <p:txBody>
                <a:bodyPr/>
                <a:lstStyle/>
                <a:p>
                  <a:r>
                    <a:rPr lang="zh-CN" altLang="en-US">
                      <a:noFill/>
                    </a:rPr>
                    <a:t> </a:t>
                  </a:r>
                </a:p>
              </p:txBody>
            </p:sp>
          </mc:Fallback>
        </mc:AlternateContent>
      </p:grpSp>
      <p:pic>
        <p:nvPicPr>
          <p:cNvPr id="13" name="图片 12"/>
          <p:cNvPicPr>
            <a:picLocks noChangeAspect="1"/>
          </p:cNvPicPr>
          <p:nvPr/>
        </p:nvPicPr>
        <p:blipFill>
          <a:blip r:embed="rId11"/>
          <a:stretch>
            <a:fillRect/>
          </a:stretch>
        </p:blipFill>
        <p:spPr>
          <a:xfrm>
            <a:off x="492353" y="4598237"/>
            <a:ext cx="1700862" cy="906793"/>
          </a:xfrm>
          <a:prstGeom prst="rect">
            <a:avLst/>
          </a:prstGeom>
        </p:spPr>
      </p:pic>
      <p:sp>
        <p:nvSpPr>
          <p:cNvPr id="9" name="灯片编号占位符 8"/>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38</a:t>
            </a:fld>
            <a:endParaRPr lang="zh-CN" altLang="zh-CN">
              <a:solidFill>
                <a:prstClr val="black">
                  <a:tint val="75000"/>
                </a:prstClr>
              </a:solidFill>
            </a:endParaRPr>
          </a:p>
        </p:txBody>
      </p:sp>
      <p:sp>
        <p:nvSpPr>
          <p:cNvPr id="10" name="文本框 9"/>
          <p:cNvSpPr txBox="1"/>
          <p:nvPr/>
        </p:nvSpPr>
        <p:spPr>
          <a:xfrm>
            <a:off x="440055" y="5793740"/>
            <a:ext cx="11201400" cy="922020"/>
          </a:xfrm>
          <a:prstGeom prst="rect">
            <a:avLst/>
          </a:prstGeom>
          <a:noFill/>
        </p:spPr>
        <p:txBody>
          <a:bodyPr wrap="square" rtlCol="0" anchor="t">
            <a:spAutoFit/>
          </a:bodyPr>
          <a:lstStyle/>
          <a:p>
            <a:pPr algn="l"/>
            <a:r>
              <a:rPr lang="zh-CN" altLang="en-US" b="1"/>
              <a:t>传统的强化学习算法会使用表格的形式存储状态价值函数 V (s) 或动作价值函数 Q(s, a)，但是这样的方法存在很大的局限性。例如，现实中的强化学习任务所面临的状态空间往往是连续的，存在无穷多个状态，在这种情况下，就不能再使用表格对价值函数进行存储。</a:t>
            </a:r>
          </a:p>
        </p:txBody>
      </p:sp>
    </p:spTree>
  </p:cSld>
  <p:clrMapOvr>
    <a:masterClrMapping/>
  </p:clrMapOvr>
  <p:timing>
    <p:tnLst>
      <p:par>
        <p:cTn id="1" dur="indefinite" restart="never" nodeType="tmRoot">
          <p:childTnLst>
            <p:video>
              <p:cMediaNode vol="80000">
                <p:cTn id="2" fill="hold" display="0">
                  <p:stCondLst>
                    <p:cond delay="indefinite"/>
                  </p:stCondLst>
                </p:cTn>
                <p:tgtEl>
                  <p:spTgt spid="2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43256" y="136525"/>
            <a:ext cx="10515600" cy="1325563"/>
          </a:xfrm>
        </p:spPr>
        <p:txBody>
          <a:bodyPr>
            <a:normAutofit/>
          </a:bodyPr>
          <a:lstStyle/>
          <a:p>
            <a:r>
              <a:rPr lang="en-US" altLang="zh-CN" sz="5400" b="1" dirty="0">
                <a:ea typeface="黑体" panose="02010609060101010101" pitchFamily="49" charset="-122"/>
              </a:rPr>
              <a:t>Outline</a:t>
            </a:r>
            <a:endParaRPr lang="zh-CN" altLang="en-US" sz="5400" b="1" dirty="0">
              <a:ea typeface="黑体" panose="02010609060101010101" pitchFamily="49" charset="-122"/>
            </a:endParaRPr>
          </a:p>
        </p:txBody>
      </p:sp>
      <p:graphicFrame>
        <p:nvGraphicFramePr>
          <p:cNvPr id="6" name="内容占位符 5"/>
          <p:cNvGraphicFramePr>
            <a:graphicFrameLocks noGrp="1"/>
          </p:cNvGraphicFramePr>
          <p:nvPr>
            <p:ph idx="1"/>
          </p:nvPr>
        </p:nvGraphicFramePr>
        <p:xfrm>
          <a:off x="1331516" y="1462088"/>
          <a:ext cx="9440116" cy="4774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39</a:t>
            </a:fld>
            <a:endParaRPr lang="zh-CN" altLang="zh-CN">
              <a:solidFill>
                <a:prstClr val="black">
                  <a:tint val="75000"/>
                </a:prst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43256" y="136525"/>
            <a:ext cx="10515600" cy="1325563"/>
          </a:xfrm>
        </p:spPr>
        <p:txBody>
          <a:bodyPr>
            <a:normAutofit/>
          </a:bodyPr>
          <a:lstStyle/>
          <a:p>
            <a:r>
              <a:rPr lang="en-US" altLang="zh-CN" sz="5400" b="1" dirty="0">
                <a:ea typeface="黑体" panose="02010609060101010101" pitchFamily="49" charset="-122"/>
              </a:rPr>
              <a:t>Outline</a:t>
            </a:r>
            <a:endParaRPr lang="zh-CN" altLang="en-US" sz="5400" b="1" dirty="0">
              <a:ea typeface="黑体" panose="02010609060101010101" pitchFamily="49" charset="-122"/>
            </a:endParaRPr>
          </a:p>
        </p:txBody>
      </p:sp>
      <p:graphicFrame>
        <p:nvGraphicFramePr>
          <p:cNvPr id="6" name="内容占位符 5"/>
          <p:cNvGraphicFramePr>
            <a:graphicFrameLocks noGrp="1"/>
          </p:cNvGraphicFramePr>
          <p:nvPr>
            <p:ph idx="1"/>
          </p:nvPr>
        </p:nvGraphicFramePr>
        <p:xfrm>
          <a:off x="1331516" y="1462088"/>
          <a:ext cx="9440116" cy="4774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a:t>
            </a:fld>
            <a:endParaRPr lang="zh-CN" altLang="zh-CN">
              <a:solidFill>
                <a:prstClr val="black">
                  <a:tint val="75000"/>
                </a:prst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40</a:t>
            </a:fld>
            <a:endParaRPr lang="zh-CN" altLang="zh-CN">
              <a:solidFill>
                <a:prstClr val="black">
                  <a:tint val="75000"/>
                </a:prstClr>
              </a:solidFill>
            </a:endParaRPr>
          </a:p>
        </p:txBody>
      </p:sp>
      <p:pic>
        <p:nvPicPr>
          <p:cNvPr id="2" name="图片 1">
            <a:hlinkClick r:id="rId4" action="ppaction://hlinkfile"/>
          </p:cNvPr>
          <p:cNvPicPr>
            <a:picLocks noChangeAspect="1"/>
          </p:cNvPicPr>
          <p:nvPr>
            <p:custDataLst>
              <p:tags r:id="rId1"/>
            </p:custDataLst>
          </p:nvPr>
        </p:nvPicPr>
        <p:blipFill>
          <a:blip r:embed="rId5"/>
          <a:stretch>
            <a:fillRect/>
          </a:stretch>
        </p:blipFill>
        <p:spPr>
          <a:xfrm>
            <a:off x="139700" y="563880"/>
            <a:ext cx="11912600" cy="57302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00" y="0"/>
            <a:ext cx="10515600" cy="1325563"/>
          </a:xfrm>
        </p:spPr>
        <p:txBody>
          <a:bodyPr>
            <a:normAutofit/>
          </a:bodyPr>
          <a:lstStyle/>
          <a:p>
            <a:r>
              <a:rPr lang="en-US" altLang="zh-CN" dirty="0"/>
              <a:t>Deep Q-Learning</a:t>
            </a:r>
            <a:endParaRPr lang="zh-CN" altLang="en-US" dirty="0"/>
          </a:p>
        </p:txBody>
      </p:sp>
      <p:sp>
        <p:nvSpPr>
          <p:cNvPr id="7" name="文本框 6"/>
          <p:cNvSpPr txBox="1"/>
          <p:nvPr/>
        </p:nvSpPr>
        <p:spPr>
          <a:xfrm>
            <a:off x="427990" y="2093595"/>
            <a:ext cx="11671300" cy="70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Clr>
                <a:srgbClr val="FF0000"/>
              </a:buClr>
              <a:buFont typeface="Wingdings" panose="05000000000000000000" pitchFamily="2" charset="2"/>
              <a:buChar char="n"/>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为了在连续的状态和动作空间中计算值函数 Qπ(s, a)，我们可以用一个函数 Qϕ(s, a) 来表示近似计算，称为</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价值函数近似（value function approximation）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4" name="矩形 23"/>
              <p:cNvSpPr/>
              <p:nvPr/>
            </p:nvSpPr>
            <p:spPr>
              <a:xfrm>
                <a:off x="1619355" y="4521325"/>
                <a:ext cx="70061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𝑠</m:t>
                      </m:r>
                    </m:oMath>
                  </m:oMathPara>
                </a14:m>
                <a:endParaRPr lang="zh-CN" altLang="en-US" sz="3600" dirty="0"/>
              </a:p>
            </p:txBody>
          </p:sp>
        </mc:Choice>
        <mc:Fallback xmlns="">
          <p:sp>
            <p:nvSpPr>
              <p:cNvPr id="24" name="矩形 23"/>
              <p:cNvSpPr>
                <a:spLocks noRot="1" noChangeAspect="1" noMove="1" noResize="1" noEditPoints="1" noAdjustHandles="1" noChangeArrowheads="1" noChangeShapeType="1" noTextEdit="1"/>
              </p:cNvSpPr>
              <p:nvPr/>
            </p:nvSpPr>
            <p:spPr>
              <a:xfrm>
                <a:off x="1619355" y="4521325"/>
                <a:ext cx="700613" cy="646331"/>
              </a:xfrm>
              <a:prstGeom prst="rect">
                <a:avLst/>
              </a:prstGeom>
              <a:blipFill rotWithShape="1">
                <a:blip r:embed="rId3"/>
                <a:stretch>
                  <a:fillRect l="-15" t="-19" r="45"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594544" y="4598033"/>
                <a:ext cx="70061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𝑎</m:t>
                      </m:r>
                    </m:oMath>
                  </m:oMathPara>
                </a14:m>
                <a:endParaRPr lang="zh-CN" altLang="en-US" sz="3600" dirty="0"/>
              </a:p>
            </p:txBody>
          </p:sp>
        </mc:Choice>
        <mc:Fallback xmlns="">
          <p:sp>
            <p:nvSpPr>
              <p:cNvPr id="27" name="矩形 26"/>
              <p:cNvSpPr>
                <a:spLocks noRot="1" noChangeAspect="1" noMove="1" noResize="1" noEditPoints="1" noAdjustHandles="1" noChangeArrowheads="1" noChangeShapeType="1" noTextEdit="1"/>
              </p:cNvSpPr>
              <p:nvPr/>
            </p:nvSpPr>
            <p:spPr>
              <a:xfrm>
                <a:off x="3594544" y="4598033"/>
                <a:ext cx="700613" cy="646331"/>
              </a:xfrm>
              <a:prstGeom prst="rect">
                <a:avLst/>
              </a:prstGeom>
              <a:blipFill rotWithShape="1">
                <a:blip r:embed="rId4"/>
                <a:stretch>
                  <a:fillRect l="-63" t="-98" r="2" b="83"/>
                </a:stretch>
              </a:blipFill>
            </p:spPr>
            <p:txBody>
              <a:bodyPr/>
              <a:lstStyle/>
              <a:p>
                <a:r>
                  <a:rPr lang="zh-CN" altLang="en-US">
                    <a:noFill/>
                  </a:rPr>
                  <a:t> </a:t>
                </a:r>
              </a:p>
            </p:txBody>
          </p:sp>
        </mc:Fallback>
      </mc:AlternateContent>
      <p:pic>
        <p:nvPicPr>
          <p:cNvPr id="29" name="Picture 2" descr="http://img1.mydrivers.com/img/20120801/13cf2e2c3365454ab842e7e045e56903.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3548"/>
          <a:stretch>
            <a:fillRect/>
          </a:stretch>
        </p:blipFill>
        <p:spPr bwMode="auto">
          <a:xfrm>
            <a:off x="3725253" y="5520452"/>
            <a:ext cx="368393" cy="36396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p:cNvCxnSpPr>
            <a:endCxn id="6" idx="2"/>
          </p:cNvCxnSpPr>
          <p:nvPr/>
        </p:nvCxnSpPr>
        <p:spPr>
          <a:xfrm flipV="1">
            <a:off x="2184400" y="4364261"/>
            <a:ext cx="870175" cy="433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6" idx="2"/>
          </p:cNvCxnSpPr>
          <p:nvPr/>
        </p:nvCxnSpPr>
        <p:spPr>
          <a:xfrm flipH="1" flipV="1">
            <a:off x="3054575" y="4364261"/>
            <a:ext cx="670678" cy="517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3148213" y="2971369"/>
            <a:ext cx="588623" cy="369332"/>
          </a:xfrm>
          <a:prstGeom prst="rect">
            <a:avLst/>
          </a:prstGeom>
        </p:spPr>
        <p:txBody>
          <a:bodyPr wrap="none">
            <a:spAutoFit/>
          </a:bodyPr>
          <a:lstStyle/>
          <a:p>
            <a:r>
              <a:rPr lang="en-US" altLang="zh-CN" dirty="0"/>
              <a:t>0.28</a:t>
            </a:r>
            <a:endParaRPr lang="zh-CN" altLang="en-US" dirty="0"/>
          </a:p>
        </p:txBody>
      </p:sp>
      <p:cxnSp>
        <p:nvCxnSpPr>
          <p:cNvPr id="40" name="直接箭头连接符 39"/>
          <p:cNvCxnSpPr>
            <a:stCxn id="6" idx="0"/>
          </p:cNvCxnSpPr>
          <p:nvPr/>
        </p:nvCxnSpPr>
        <p:spPr>
          <a:xfrm flipV="1">
            <a:off x="3054575" y="2940591"/>
            <a:ext cx="0" cy="56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3646716" y="2955980"/>
            <a:ext cx="1800628" cy="400110"/>
          </a:xfrm>
          <a:prstGeom prst="rect">
            <a:avLst/>
          </a:prstGeom>
        </p:spPr>
        <p:txBody>
          <a:bodyPr wrap="square">
            <a:spAutoFit/>
          </a:bodyPr>
          <a:lstStyle/>
          <a:p>
            <a:r>
              <a:rPr lang="en-US" altLang="zh-CN" sz="2000" dirty="0"/>
              <a:t>Q-value</a:t>
            </a:r>
            <a:endParaRPr lang="zh-CN" altLang="en-US" sz="2000" dirty="0"/>
          </a:p>
        </p:txBody>
      </p:sp>
      <p:sp>
        <p:nvSpPr>
          <p:cNvPr id="170" name="文本框 169"/>
          <p:cNvSpPr txBox="1"/>
          <p:nvPr/>
        </p:nvSpPr>
        <p:spPr>
          <a:xfrm>
            <a:off x="6393952" y="3279176"/>
            <a:ext cx="5404348" cy="1015663"/>
          </a:xfrm>
          <a:prstGeom prst="rect">
            <a:avLst/>
          </a:prstGeom>
          <a:noFill/>
          <a:ln>
            <a:solidFill>
              <a:srgbClr val="FF0000"/>
            </a:solidFill>
          </a:ln>
        </p:spPr>
        <p:txBody>
          <a:bodyPr wrap="square" rtlCol="0">
            <a:spAutoFit/>
          </a:bodyPr>
          <a:lstStyle/>
          <a:p>
            <a:pPr algn="ctr"/>
            <a:r>
              <a:rPr lang="en-US" altLang="zh-CN" sz="2000" dirty="0"/>
              <a:t>It has be turned out that </a:t>
            </a:r>
          </a:p>
          <a:p>
            <a:pPr algn="ctr"/>
            <a:r>
              <a:rPr lang="en-US" altLang="zh-CN" sz="2000" dirty="0"/>
              <a:t>FNNs can approximate any nonlinear mappings to any precise provided sufficient neurons.</a:t>
            </a:r>
            <a:endParaRPr lang="zh-CN" altLang="en-US" sz="2000" dirty="0"/>
          </a:p>
        </p:txBody>
      </p:sp>
      <p:grpSp>
        <p:nvGrpSpPr>
          <p:cNvPr id="171" name="组合 170"/>
          <p:cNvGrpSpPr/>
          <p:nvPr/>
        </p:nvGrpSpPr>
        <p:grpSpPr>
          <a:xfrm>
            <a:off x="6764218" y="4456959"/>
            <a:ext cx="2729802" cy="1731413"/>
            <a:chOff x="539552" y="1988840"/>
            <a:chExt cx="3712009" cy="2423380"/>
          </a:xfrm>
        </p:grpSpPr>
        <p:sp>
          <p:nvSpPr>
            <p:cNvPr id="172" name="椭圆 171"/>
            <p:cNvSpPr/>
            <p:nvPr/>
          </p:nvSpPr>
          <p:spPr>
            <a:xfrm rot="5400000">
              <a:off x="1256435" y="3281869"/>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173" name="椭圆 172"/>
            <p:cNvSpPr/>
            <p:nvPr/>
          </p:nvSpPr>
          <p:spPr>
            <a:xfrm rot="5400000">
              <a:off x="1256436" y="361544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174" name="椭圆 173"/>
            <p:cNvSpPr/>
            <p:nvPr/>
          </p:nvSpPr>
          <p:spPr>
            <a:xfrm rot="5400000">
              <a:off x="1256438" y="4283067"/>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175" name="直接连接符 174"/>
            <p:cNvCxnSpPr>
              <a:stCxn id="173" idx="6"/>
              <a:endCxn id="174" idx="2"/>
            </p:cNvCxnSpPr>
            <p:nvPr/>
          </p:nvCxnSpPr>
          <p:spPr>
            <a:xfrm>
              <a:off x="1317489" y="3737550"/>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6" name="椭圆 175"/>
            <p:cNvSpPr/>
            <p:nvPr/>
          </p:nvSpPr>
          <p:spPr>
            <a:xfrm rot="5400000">
              <a:off x="539553" y="3281868"/>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177" name="椭圆 176"/>
            <p:cNvSpPr/>
            <p:nvPr/>
          </p:nvSpPr>
          <p:spPr>
            <a:xfrm rot="5400000">
              <a:off x="539552" y="3615444"/>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178" name="椭圆 177"/>
            <p:cNvSpPr/>
            <p:nvPr/>
          </p:nvSpPr>
          <p:spPr>
            <a:xfrm rot="5400000">
              <a:off x="539552" y="428306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179" name="直接连接符 178"/>
            <p:cNvCxnSpPr>
              <a:stCxn id="177" idx="6"/>
              <a:endCxn id="178" idx="2"/>
            </p:cNvCxnSpPr>
            <p:nvPr/>
          </p:nvCxnSpPr>
          <p:spPr>
            <a:xfrm>
              <a:off x="600604" y="3737549"/>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176" idx="0"/>
              <a:endCxn id="172" idx="4"/>
            </p:cNvCxnSpPr>
            <p:nvPr/>
          </p:nvCxnSpPr>
          <p:spPr>
            <a:xfrm>
              <a:off x="661658" y="3342920"/>
              <a:ext cx="594778"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177" idx="0"/>
              <a:endCxn id="172" idx="4"/>
            </p:cNvCxnSpPr>
            <p:nvPr/>
          </p:nvCxnSpPr>
          <p:spPr>
            <a:xfrm flipV="1">
              <a:off x="661657" y="3342921"/>
              <a:ext cx="594779" cy="33357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178" idx="0"/>
              <a:endCxn id="172" idx="4"/>
            </p:cNvCxnSpPr>
            <p:nvPr/>
          </p:nvCxnSpPr>
          <p:spPr>
            <a:xfrm flipV="1">
              <a:off x="661657" y="3342921"/>
              <a:ext cx="594779" cy="100119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176" idx="0"/>
              <a:endCxn id="173" idx="4"/>
            </p:cNvCxnSpPr>
            <p:nvPr/>
          </p:nvCxnSpPr>
          <p:spPr>
            <a:xfrm>
              <a:off x="661658" y="3342920"/>
              <a:ext cx="594779" cy="33357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77" idx="0"/>
              <a:endCxn id="173" idx="4"/>
            </p:cNvCxnSpPr>
            <p:nvPr/>
          </p:nvCxnSpPr>
          <p:spPr>
            <a:xfrm>
              <a:off x="661657" y="3676497"/>
              <a:ext cx="594779"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178" idx="0"/>
              <a:endCxn id="173" idx="4"/>
            </p:cNvCxnSpPr>
            <p:nvPr/>
          </p:nvCxnSpPr>
          <p:spPr>
            <a:xfrm flipV="1">
              <a:off x="661657" y="3676497"/>
              <a:ext cx="594779" cy="6676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176" idx="0"/>
              <a:endCxn id="174" idx="4"/>
            </p:cNvCxnSpPr>
            <p:nvPr/>
          </p:nvCxnSpPr>
          <p:spPr>
            <a:xfrm>
              <a:off x="661658" y="3342920"/>
              <a:ext cx="594780" cy="1001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177" idx="0"/>
              <a:endCxn id="174" idx="4"/>
            </p:cNvCxnSpPr>
            <p:nvPr/>
          </p:nvCxnSpPr>
          <p:spPr>
            <a:xfrm>
              <a:off x="661657" y="3676497"/>
              <a:ext cx="594781" cy="66762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178" idx="0"/>
              <a:endCxn id="174" idx="4"/>
            </p:cNvCxnSpPr>
            <p:nvPr/>
          </p:nvCxnSpPr>
          <p:spPr>
            <a:xfrm>
              <a:off x="661657" y="4344118"/>
              <a:ext cx="594781"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椭圆 188"/>
            <p:cNvSpPr/>
            <p:nvPr/>
          </p:nvSpPr>
          <p:spPr>
            <a:xfrm rot="5400000">
              <a:off x="539552" y="2344094"/>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190" name="椭圆 189"/>
            <p:cNvSpPr/>
            <p:nvPr/>
          </p:nvSpPr>
          <p:spPr>
            <a:xfrm rot="5400000">
              <a:off x="539552" y="2974111"/>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191" name="直接连接符 190"/>
            <p:cNvCxnSpPr>
              <a:stCxn id="189" idx="6"/>
              <a:endCxn id="190" idx="2"/>
            </p:cNvCxnSpPr>
            <p:nvPr/>
          </p:nvCxnSpPr>
          <p:spPr>
            <a:xfrm>
              <a:off x="600604" y="2466199"/>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89" idx="0"/>
              <a:endCxn id="172" idx="4"/>
            </p:cNvCxnSpPr>
            <p:nvPr/>
          </p:nvCxnSpPr>
          <p:spPr>
            <a:xfrm>
              <a:off x="661657" y="2405146"/>
              <a:ext cx="594779" cy="93777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189" idx="0"/>
              <a:endCxn id="173" idx="4"/>
            </p:cNvCxnSpPr>
            <p:nvPr/>
          </p:nvCxnSpPr>
          <p:spPr>
            <a:xfrm>
              <a:off x="661657" y="2405146"/>
              <a:ext cx="594779" cy="127135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89" idx="0"/>
              <a:endCxn id="174" idx="4"/>
            </p:cNvCxnSpPr>
            <p:nvPr/>
          </p:nvCxnSpPr>
          <p:spPr>
            <a:xfrm>
              <a:off x="661657" y="2405146"/>
              <a:ext cx="594781" cy="193897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0" idx="0"/>
              <a:endCxn id="174" idx="4"/>
            </p:cNvCxnSpPr>
            <p:nvPr/>
          </p:nvCxnSpPr>
          <p:spPr>
            <a:xfrm>
              <a:off x="661657" y="3035163"/>
              <a:ext cx="594781" cy="13089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190" idx="0"/>
              <a:endCxn id="173" idx="4"/>
            </p:cNvCxnSpPr>
            <p:nvPr/>
          </p:nvCxnSpPr>
          <p:spPr>
            <a:xfrm>
              <a:off x="661657" y="3035163"/>
              <a:ext cx="594779" cy="64133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190" idx="0"/>
              <a:endCxn id="172" idx="4"/>
            </p:cNvCxnSpPr>
            <p:nvPr/>
          </p:nvCxnSpPr>
          <p:spPr>
            <a:xfrm>
              <a:off x="661657" y="3035163"/>
              <a:ext cx="594779" cy="3077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rot="5400000">
              <a:off x="539558" y="1988840"/>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199" name="直接连接符 198"/>
            <p:cNvCxnSpPr>
              <a:stCxn id="198" idx="0"/>
              <a:endCxn id="172" idx="5"/>
            </p:cNvCxnSpPr>
            <p:nvPr/>
          </p:nvCxnSpPr>
          <p:spPr>
            <a:xfrm>
              <a:off x="661663" y="2049892"/>
              <a:ext cx="612654" cy="1336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198" idx="0"/>
              <a:endCxn id="174" idx="4"/>
            </p:cNvCxnSpPr>
            <p:nvPr/>
          </p:nvCxnSpPr>
          <p:spPr>
            <a:xfrm>
              <a:off x="661663" y="2049892"/>
              <a:ext cx="594775" cy="229422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接连接符 200"/>
            <p:cNvCxnSpPr>
              <a:stCxn id="198" idx="0"/>
              <a:endCxn id="173" idx="4"/>
            </p:cNvCxnSpPr>
            <p:nvPr/>
          </p:nvCxnSpPr>
          <p:spPr>
            <a:xfrm>
              <a:off x="661663" y="2049892"/>
              <a:ext cx="594773" cy="162660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2" name="椭圆 201"/>
            <p:cNvSpPr/>
            <p:nvPr/>
          </p:nvSpPr>
          <p:spPr>
            <a:xfrm rot="5400000">
              <a:off x="1974671" y="3281869"/>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03" name="椭圆 202"/>
            <p:cNvSpPr/>
            <p:nvPr/>
          </p:nvSpPr>
          <p:spPr>
            <a:xfrm rot="5400000">
              <a:off x="1974671" y="361544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04" name="椭圆 203"/>
            <p:cNvSpPr/>
            <p:nvPr/>
          </p:nvSpPr>
          <p:spPr>
            <a:xfrm rot="5400000">
              <a:off x="1974673" y="4283067"/>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05" name="直接连接符 204"/>
            <p:cNvCxnSpPr>
              <a:stCxn id="203" idx="6"/>
              <a:endCxn id="204" idx="2"/>
            </p:cNvCxnSpPr>
            <p:nvPr/>
          </p:nvCxnSpPr>
          <p:spPr>
            <a:xfrm>
              <a:off x="2035724" y="3737550"/>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318840" y="3737549"/>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endCxn id="202" idx="4"/>
            </p:cNvCxnSpPr>
            <p:nvPr/>
          </p:nvCxnSpPr>
          <p:spPr>
            <a:xfrm>
              <a:off x="1379893" y="3342920"/>
              <a:ext cx="594778"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02" idx="4"/>
            </p:cNvCxnSpPr>
            <p:nvPr/>
          </p:nvCxnSpPr>
          <p:spPr>
            <a:xfrm flipV="1">
              <a:off x="1379892" y="3342921"/>
              <a:ext cx="594779" cy="33357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endCxn id="202" idx="4"/>
            </p:cNvCxnSpPr>
            <p:nvPr/>
          </p:nvCxnSpPr>
          <p:spPr>
            <a:xfrm flipV="1">
              <a:off x="1379892" y="3342921"/>
              <a:ext cx="594779" cy="100119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endCxn id="203" idx="4"/>
            </p:cNvCxnSpPr>
            <p:nvPr/>
          </p:nvCxnSpPr>
          <p:spPr>
            <a:xfrm>
              <a:off x="1379893" y="3342920"/>
              <a:ext cx="594779" cy="33357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endCxn id="203" idx="4"/>
            </p:cNvCxnSpPr>
            <p:nvPr/>
          </p:nvCxnSpPr>
          <p:spPr>
            <a:xfrm>
              <a:off x="1379892" y="3676497"/>
              <a:ext cx="594779"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endCxn id="203" idx="4"/>
            </p:cNvCxnSpPr>
            <p:nvPr/>
          </p:nvCxnSpPr>
          <p:spPr>
            <a:xfrm flipV="1">
              <a:off x="1379892" y="3676497"/>
              <a:ext cx="594779" cy="667620"/>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endCxn id="204" idx="4"/>
            </p:cNvCxnSpPr>
            <p:nvPr/>
          </p:nvCxnSpPr>
          <p:spPr>
            <a:xfrm>
              <a:off x="1379893" y="3342920"/>
              <a:ext cx="594780" cy="1001199"/>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endCxn id="204" idx="4"/>
            </p:cNvCxnSpPr>
            <p:nvPr/>
          </p:nvCxnSpPr>
          <p:spPr>
            <a:xfrm>
              <a:off x="1379892" y="3676497"/>
              <a:ext cx="594781" cy="66762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endCxn id="204" idx="4"/>
            </p:cNvCxnSpPr>
            <p:nvPr/>
          </p:nvCxnSpPr>
          <p:spPr>
            <a:xfrm>
              <a:off x="1379892" y="4344118"/>
              <a:ext cx="594781"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6" name="椭圆 215"/>
            <p:cNvSpPr/>
            <p:nvPr/>
          </p:nvSpPr>
          <p:spPr>
            <a:xfrm rot="5400000">
              <a:off x="1257787" y="2344094"/>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17" name="椭圆 216"/>
            <p:cNvSpPr/>
            <p:nvPr/>
          </p:nvSpPr>
          <p:spPr>
            <a:xfrm rot="5400000">
              <a:off x="1257787" y="2974111"/>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18" name="直接连接符 217"/>
            <p:cNvCxnSpPr>
              <a:stCxn id="216" idx="6"/>
              <a:endCxn id="217" idx="2"/>
            </p:cNvCxnSpPr>
            <p:nvPr/>
          </p:nvCxnSpPr>
          <p:spPr>
            <a:xfrm>
              <a:off x="1318840" y="2466199"/>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216" idx="0"/>
              <a:endCxn id="202" idx="4"/>
            </p:cNvCxnSpPr>
            <p:nvPr/>
          </p:nvCxnSpPr>
          <p:spPr>
            <a:xfrm>
              <a:off x="1379892" y="2405146"/>
              <a:ext cx="594779" cy="937775"/>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216" idx="0"/>
              <a:endCxn id="203" idx="4"/>
            </p:cNvCxnSpPr>
            <p:nvPr/>
          </p:nvCxnSpPr>
          <p:spPr>
            <a:xfrm>
              <a:off x="1379892" y="2405146"/>
              <a:ext cx="594779" cy="127135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216" idx="0"/>
              <a:endCxn id="204" idx="4"/>
            </p:cNvCxnSpPr>
            <p:nvPr/>
          </p:nvCxnSpPr>
          <p:spPr>
            <a:xfrm>
              <a:off x="1379892" y="2405146"/>
              <a:ext cx="594781" cy="1938973"/>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217" idx="0"/>
              <a:endCxn id="204" idx="4"/>
            </p:cNvCxnSpPr>
            <p:nvPr/>
          </p:nvCxnSpPr>
          <p:spPr>
            <a:xfrm>
              <a:off x="1379892" y="3035163"/>
              <a:ext cx="594781" cy="130895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stCxn id="217" idx="0"/>
              <a:endCxn id="203" idx="4"/>
            </p:cNvCxnSpPr>
            <p:nvPr/>
          </p:nvCxnSpPr>
          <p:spPr>
            <a:xfrm>
              <a:off x="1379892" y="3035163"/>
              <a:ext cx="594779" cy="641334"/>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stCxn id="217" idx="0"/>
              <a:endCxn id="202" idx="4"/>
            </p:cNvCxnSpPr>
            <p:nvPr/>
          </p:nvCxnSpPr>
          <p:spPr>
            <a:xfrm>
              <a:off x="1379892" y="3035163"/>
              <a:ext cx="594779" cy="307758"/>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rot="5400000">
              <a:off x="1257793" y="1988840"/>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26" name="直接连接符 225"/>
            <p:cNvCxnSpPr>
              <a:stCxn id="225" idx="0"/>
              <a:endCxn id="202" idx="5"/>
            </p:cNvCxnSpPr>
            <p:nvPr/>
          </p:nvCxnSpPr>
          <p:spPr>
            <a:xfrm>
              <a:off x="1379898" y="2049892"/>
              <a:ext cx="612654" cy="1336199"/>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225" idx="0"/>
              <a:endCxn id="204" idx="4"/>
            </p:cNvCxnSpPr>
            <p:nvPr/>
          </p:nvCxnSpPr>
          <p:spPr>
            <a:xfrm>
              <a:off x="1379898" y="2049892"/>
              <a:ext cx="594775" cy="229422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225" idx="0"/>
              <a:endCxn id="203" idx="4"/>
            </p:cNvCxnSpPr>
            <p:nvPr/>
          </p:nvCxnSpPr>
          <p:spPr>
            <a:xfrm>
              <a:off x="1379898" y="2049892"/>
              <a:ext cx="594773" cy="1626605"/>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9" name="椭圆 228"/>
            <p:cNvSpPr/>
            <p:nvPr/>
          </p:nvSpPr>
          <p:spPr>
            <a:xfrm rot="5400000">
              <a:off x="2694341" y="3281869"/>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30" name="椭圆 229"/>
            <p:cNvSpPr/>
            <p:nvPr/>
          </p:nvSpPr>
          <p:spPr>
            <a:xfrm rot="5400000">
              <a:off x="2694342" y="361544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31" name="椭圆 230"/>
            <p:cNvSpPr/>
            <p:nvPr/>
          </p:nvSpPr>
          <p:spPr>
            <a:xfrm rot="5400000">
              <a:off x="2694343" y="4283067"/>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32" name="直接连接符 231"/>
            <p:cNvCxnSpPr>
              <a:stCxn id="230" idx="6"/>
              <a:endCxn id="231" idx="2"/>
            </p:cNvCxnSpPr>
            <p:nvPr/>
          </p:nvCxnSpPr>
          <p:spPr>
            <a:xfrm>
              <a:off x="2755394" y="3737550"/>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2038510" y="3737549"/>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endCxn id="229" idx="4"/>
            </p:cNvCxnSpPr>
            <p:nvPr/>
          </p:nvCxnSpPr>
          <p:spPr>
            <a:xfrm>
              <a:off x="2099563" y="3342920"/>
              <a:ext cx="594778"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直接连接符 234"/>
            <p:cNvCxnSpPr>
              <a:endCxn id="229" idx="4"/>
            </p:cNvCxnSpPr>
            <p:nvPr/>
          </p:nvCxnSpPr>
          <p:spPr>
            <a:xfrm flipV="1">
              <a:off x="2099562" y="3342921"/>
              <a:ext cx="594779" cy="33357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直接连接符 235"/>
            <p:cNvCxnSpPr>
              <a:endCxn id="229" idx="4"/>
            </p:cNvCxnSpPr>
            <p:nvPr/>
          </p:nvCxnSpPr>
          <p:spPr>
            <a:xfrm flipV="1">
              <a:off x="2099562" y="3342921"/>
              <a:ext cx="594779" cy="100119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endCxn id="230" idx="4"/>
            </p:cNvCxnSpPr>
            <p:nvPr/>
          </p:nvCxnSpPr>
          <p:spPr>
            <a:xfrm>
              <a:off x="2099563" y="3342920"/>
              <a:ext cx="594779" cy="33357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endCxn id="230" idx="4"/>
            </p:cNvCxnSpPr>
            <p:nvPr/>
          </p:nvCxnSpPr>
          <p:spPr>
            <a:xfrm>
              <a:off x="2099562" y="3676497"/>
              <a:ext cx="594779"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接连接符 238"/>
            <p:cNvCxnSpPr>
              <a:endCxn id="230" idx="4"/>
            </p:cNvCxnSpPr>
            <p:nvPr/>
          </p:nvCxnSpPr>
          <p:spPr>
            <a:xfrm flipV="1">
              <a:off x="2099562" y="3676497"/>
              <a:ext cx="594779" cy="6676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a:endCxn id="231" idx="4"/>
            </p:cNvCxnSpPr>
            <p:nvPr/>
          </p:nvCxnSpPr>
          <p:spPr>
            <a:xfrm>
              <a:off x="2099563" y="3342920"/>
              <a:ext cx="594780" cy="1001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endCxn id="231" idx="4"/>
            </p:cNvCxnSpPr>
            <p:nvPr/>
          </p:nvCxnSpPr>
          <p:spPr>
            <a:xfrm>
              <a:off x="2099562" y="3676497"/>
              <a:ext cx="594781" cy="66762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直接连接符 241"/>
            <p:cNvCxnSpPr>
              <a:endCxn id="231" idx="4"/>
            </p:cNvCxnSpPr>
            <p:nvPr/>
          </p:nvCxnSpPr>
          <p:spPr>
            <a:xfrm>
              <a:off x="2099562" y="4344118"/>
              <a:ext cx="594781"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3" name="椭圆 242"/>
            <p:cNvSpPr/>
            <p:nvPr/>
          </p:nvSpPr>
          <p:spPr>
            <a:xfrm rot="5400000">
              <a:off x="1977457" y="2344094"/>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44" name="椭圆 243"/>
            <p:cNvSpPr/>
            <p:nvPr/>
          </p:nvSpPr>
          <p:spPr>
            <a:xfrm rot="5400000">
              <a:off x="1977457" y="2974111"/>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45" name="直接连接符 244"/>
            <p:cNvCxnSpPr>
              <a:stCxn id="243" idx="6"/>
              <a:endCxn id="244" idx="2"/>
            </p:cNvCxnSpPr>
            <p:nvPr/>
          </p:nvCxnSpPr>
          <p:spPr>
            <a:xfrm>
              <a:off x="2038510" y="2466199"/>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6" name="直接连接符 245"/>
            <p:cNvCxnSpPr>
              <a:stCxn id="243" idx="0"/>
              <a:endCxn id="229" idx="4"/>
            </p:cNvCxnSpPr>
            <p:nvPr/>
          </p:nvCxnSpPr>
          <p:spPr>
            <a:xfrm>
              <a:off x="2099562" y="2405146"/>
              <a:ext cx="594779" cy="93777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243" idx="0"/>
              <a:endCxn id="230" idx="4"/>
            </p:cNvCxnSpPr>
            <p:nvPr/>
          </p:nvCxnSpPr>
          <p:spPr>
            <a:xfrm>
              <a:off x="2099562" y="2405146"/>
              <a:ext cx="594779" cy="127135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243" idx="0"/>
              <a:endCxn id="231" idx="4"/>
            </p:cNvCxnSpPr>
            <p:nvPr/>
          </p:nvCxnSpPr>
          <p:spPr>
            <a:xfrm>
              <a:off x="2099562" y="2405146"/>
              <a:ext cx="594781" cy="193897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44" idx="0"/>
              <a:endCxn id="231" idx="4"/>
            </p:cNvCxnSpPr>
            <p:nvPr/>
          </p:nvCxnSpPr>
          <p:spPr>
            <a:xfrm>
              <a:off x="2099562" y="3035163"/>
              <a:ext cx="594781" cy="13089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0" name="直接连接符 249"/>
            <p:cNvCxnSpPr>
              <a:stCxn id="244" idx="0"/>
              <a:endCxn id="230" idx="4"/>
            </p:cNvCxnSpPr>
            <p:nvPr/>
          </p:nvCxnSpPr>
          <p:spPr>
            <a:xfrm>
              <a:off x="2099562" y="3035163"/>
              <a:ext cx="594779" cy="64133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直接连接符 250"/>
            <p:cNvCxnSpPr>
              <a:stCxn id="244" idx="0"/>
              <a:endCxn id="229" idx="4"/>
            </p:cNvCxnSpPr>
            <p:nvPr/>
          </p:nvCxnSpPr>
          <p:spPr>
            <a:xfrm>
              <a:off x="2099562" y="3035163"/>
              <a:ext cx="594779" cy="3077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2" name="椭圆 251"/>
            <p:cNvSpPr/>
            <p:nvPr/>
          </p:nvSpPr>
          <p:spPr>
            <a:xfrm rot="5400000">
              <a:off x="1977464" y="1988840"/>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53" name="直接连接符 252"/>
            <p:cNvCxnSpPr>
              <a:stCxn id="252" idx="0"/>
              <a:endCxn id="229" idx="5"/>
            </p:cNvCxnSpPr>
            <p:nvPr/>
          </p:nvCxnSpPr>
          <p:spPr>
            <a:xfrm>
              <a:off x="2099569" y="2049892"/>
              <a:ext cx="612654" cy="1336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4" name="直接连接符 253"/>
            <p:cNvCxnSpPr>
              <a:stCxn id="252" idx="0"/>
              <a:endCxn id="231" idx="4"/>
            </p:cNvCxnSpPr>
            <p:nvPr/>
          </p:nvCxnSpPr>
          <p:spPr>
            <a:xfrm>
              <a:off x="2099569" y="2049892"/>
              <a:ext cx="594775" cy="229422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252" idx="0"/>
              <a:endCxn id="230" idx="4"/>
            </p:cNvCxnSpPr>
            <p:nvPr/>
          </p:nvCxnSpPr>
          <p:spPr>
            <a:xfrm>
              <a:off x="2099569" y="2049892"/>
              <a:ext cx="594773" cy="162660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6" name="椭圆 255"/>
            <p:cNvSpPr/>
            <p:nvPr/>
          </p:nvSpPr>
          <p:spPr>
            <a:xfrm rot="5400000">
              <a:off x="3412095" y="3284646"/>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57" name="椭圆 256"/>
            <p:cNvSpPr/>
            <p:nvPr/>
          </p:nvSpPr>
          <p:spPr>
            <a:xfrm rot="5400000">
              <a:off x="3412096" y="3618223"/>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58" name="椭圆 257"/>
            <p:cNvSpPr/>
            <p:nvPr/>
          </p:nvSpPr>
          <p:spPr>
            <a:xfrm rot="5400000">
              <a:off x="3412098" y="4285844"/>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59" name="直接连接符 258"/>
            <p:cNvCxnSpPr>
              <a:stCxn id="257" idx="6"/>
              <a:endCxn id="258" idx="2"/>
            </p:cNvCxnSpPr>
            <p:nvPr/>
          </p:nvCxnSpPr>
          <p:spPr>
            <a:xfrm>
              <a:off x="3473148" y="3740328"/>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2756264" y="3740327"/>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endCxn id="256" idx="4"/>
            </p:cNvCxnSpPr>
            <p:nvPr/>
          </p:nvCxnSpPr>
          <p:spPr>
            <a:xfrm>
              <a:off x="2817317" y="3345698"/>
              <a:ext cx="594778"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直接连接符 261"/>
            <p:cNvCxnSpPr>
              <a:endCxn id="256" idx="4"/>
            </p:cNvCxnSpPr>
            <p:nvPr/>
          </p:nvCxnSpPr>
          <p:spPr>
            <a:xfrm flipV="1">
              <a:off x="2817317" y="3345699"/>
              <a:ext cx="594779" cy="33357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a:endCxn id="256" idx="4"/>
            </p:cNvCxnSpPr>
            <p:nvPr/>
          </p:nvCxnSpPr>
          <p:spPr>
            <a:xfrm flipV="1">
              <a:off x="2817317" y="3345699"/>
              <a:ext cx="594779" cy="100119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endCxn id="257" idx="4"/>
            </p:cNvCxnSpPr>
            <p:nvPr/>
          </p:nvCxnSpPr>
          <p:spPr>
            <a:xfrm>
              <a:off x="2817317" y="3345698"/>
              <a:ext cx="594779" cy="33357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接连接符 264"/>
            <p:cNvCxnSpPr>
              <a:endCxn id="257" idx="4"/>
            </p:cNvCxnSpPr>
            <p:nvPr/>
          </p:nvCxnSpPr>
          <p:spPr>
            <a:xfrm>
              <a:off x="2817317" y="3679274"/>
              <a:ext cx="594779"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endCxn id="257" idx="4"/>
            </p:cNvCxnSpPr>
            <p:nvPr/>
          </p:nvCxnSpPr>
          <p:spPr>
            <a:xfrm flipV="1">
              <a:off x="2817317" y="3679275"/>
              <a:ext cx="594779" cy="667620"/>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258" idx="4"/>
            </p:cNvCxnSpPr>
            <p:nvPr/>
          </p:nvCxnSpPr>
          <p:spPr>
            <a:xfrm>
              <a:off x="2817317" y="3345698"/>
              <a:ext cx="594780" cy="1001199"/>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8" name="直接连接符 267"/>
            <p:cNvCxnSpPr>
              <a:endCxn id="258" idx="4"/>
            </p:cNvCxnSpPr>
            <p:nvPr/>
          </p:nvCxnSpPr>
          <p:spPr>
            <a:xfrm>
              <a:off x="2817317" y="3679274"/>
              <a:ext cx="594781" cy="66762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endCxn id="258" idx="4"/>
            </p:cNvCxnSpPr>
            <p:nvPr/>
          </p:nvCxnSpPr>
          <p:spPr>
            <a:xfrm>
              <a:off x="2817317" y="4346895"/>
              <a:ext cx="594781" cy="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0" name="椭圆 269"/>
            <p:cNvSpPr/>
            <p:nvPr/>
          </p:nvSpPr>
          <p:spPr>
            <a:xfrm rot="5400000">
              <a:off x="2695212" y="2346871"/>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71" name="椭圆 270"/>
            <p:cNvSpPr/>
            <p:nvPr/>
          </p:nvSpPr>
          <p:spPr>
            <a:xfrm rot="5400000">
              <a:off x="2695212" y="2976888"/>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72" name="直接连接符 271"/>
            <p:cNvCxnSpPr>
              <a:stCxn id="270" idx="6"/>
              <a:endCxn id="271" idx="2"/>
            </p:cNvCxnSpPr>
            <p:nvPr/>
          </p:nvCxnSpPr>
          <p:spPr>
            <a:xfrm>
              <a:off x="2756264" y="2468976"/>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270" idx="0"/>
              <a:endCxn id="256" idx="4"/>
            </p:cNvCxnSpPr>
            <p:nvPr/>
          </p:nvCxnSpPr>
          <p:spPr>
            <a:xfrm>
              <a:off x="2817317" y="2407924"/>
              <a:ext cx="594779" cy="937775"/>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270" idx="0"/>
              <a:endCxn id="257" idx="4"/>
            </p:cNvCxnSpPr>
            <p:nvPr/>
          </p:nvCxnSpPr>
          <p:spPr>
            <a:xfrm>
              <a:off x="2817317" y="2407924"/>
              <a:ext cx="594779" cy="1271351"/>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270" idx="0"/>
              <a:endCxn id="258" idx="4"/>
            </p:cNvCxnSpPr>
            <p:nvPr/>
          </p:nvCxnSpPr>
          <p:spPr>
            <a:xfrm>
              <a:off x="2817317" y="2407924"/>
              <a:ext cx="594781" cy="1938973"/>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stCxn id="271" idx="0"/>
              <a:endCxn id="258" idx="4"/>
            </p:cNvCxnSpPr>
            <p:nvPr/>
          </p:nvCxnSpPr>
          <p:spPr>
            <a:xfrm>
              <a:off x="2817317" y="3037941"/>
              <a:ext cx="594781" cy="130895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7" name="直接连接符 276"/>
            <p:cNvCxnSpPr>
              <a:stCxn id="271" idx="0"/>
              <a:endCxn id="257" idx="4"/>
            </p:cNvCxnSpPr>
            <p:nvPr/>
          </p:nvCxnSpPr>
          <p:spPr>
            <a:xfrm>
              <a:off x="2817317" y="3037941"/>
              <a:ext cx="594779" cy="641334"/>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a:endCxn id="256" idx="4"/>
            </p:cNvCxnSpPr>
            <p:nvPr/>
          </p:nvCxnSpPr>
          <p:spPr>
            <a:xfrm>
              <a:off x="2817317" y="3037941"/>
              <a:ext cx="594779" cy="307758"/>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9" name="椭圆 278"/>
            <p:cNvSpPr/>
            <p:nvPr/>
          </p:nvSpPr>
          <p:spPr>
            <a:xfrm rot="5400000">
              <a:off x="2695218" y="1991618"/>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80" name="直接连接符 279"/>
            <p:cNvCxnSpPr>
              <a:stCxn id="279" idx="0"/>
              <a:endCxn id="256" idx="5"/>
            </p:cNvCxnSpPr>
            <p:nvPr/>
          </p:nvCxnSpPr>
          <p:spPr>
            <a:xfrm>
              <a:off x="2817323" y="2052670"/>
              <a:ext cx="612654" cy="1336199"/>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接连接符 280"/>
            <p:cNvCxnSpPr>
              <a:stCxn id="279" idx="0"/>
              <a:endCxn id="258" idx="4"/>
            </p:cNvCxnSpPr>
            <p:nvPr/>
          </p:nvCxnSpPr>
          <p:spPr>
            <a:xfrm>
              <a:off x="2817323" y="2052670"/>
              <a:ext cx="594775" cy="229422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79" idx="0"/>
              <a:endCxn id="257" idx="4"/>
            </p:cNvCxnSpPr>
            <p:nvPr/>
          </p:nvCxnSpPr>
          <p:spPr>
            <a:xfrm>
              <a:off x="2817323" y="2052670"/>
              <a:ext cx="594773" cy="1626605"/>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3" name="椭圆 282"/>
            <p:cNvSpPr/>
            <p:nvPr/>
          </p:nvSpPr>
          <p:spPr>
            <a:xfrm rot="5400000">
              <a:off x="4129453" y="3288917"/>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84" name="椭圆 283"/>
            <p:cNvSpPr/>
            <p:nvPr/>
          </p:nvSpPr>
          <p:spPr>
            <a:xfrm rot="5400000">
              <a:off x="4129454" y="3622494"/>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85" name="椭圆 284"/>
            <p:cNvSpPr/>
            <p:nvPr/>
          </p:nvSpPr>
          <p:spPr>
            <a:xfrm rot="5400000">
              <a:off x="4129456" y="4290115"/>
              <a:ext cx="122105" cy="122105"/>
            </a:xfrm>
            <a:prstGeom prst="ellipse">
              <a:avLst/>
            </a:prstGeom>
            <a:solidFill>
              <a:schemeClr val="bg1"/>
            </a:solidFill>
            <a:ln>
              <a:solidFill>
                <a:schemeClr val="tx1"/>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86" name="直接连接符 285"/>
            <p:cNvCxnSpPr>
              <a:stCxn id="284" idx="6"/>
              <a:endCxn id="285" idx="2"/>
            </p:cNvCxnSpPr>
            <p:nvPr/>
          </p:nvCxnSpPr>
          <p:spPr>
            <a:xfrm>
              <a:off x="4190506" y="3744599"/>
              <a:ext cx="2" cy="545517"/>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a:off x="3473622" y="3744598"/>
              <a:ext cx="0" cy="545516"/>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endCxn id="283" idx="4"/>
            </p:cNvCxnSpPr>
            <p:nvPr/>
          </p:nvCxnSpPr>
          <p:spPr>
            <a:xfrm>
              <a:off x="3534675" y="3349969"/>
              <a:ext cx="594778"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endCxn id="283" idx="4"/>
            </p:cNvCxnSpPr>
            <p:nvPr/>
          </p:nvCxnSpPr>
          <p:spPr>
            <a:xfrm flipV="1">
              <a:off x="3534675" y="3349970"/>
              <a:ext cx="594779" cy="33357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接连接符 289"/>
            <p:cNvCxnSpPr>
              <a:endCxn id="283" idx="4"/>
            </p:cNvCxnSpPr>
            <p:nvPr/>
          </p:nvCxnSpPr>
          <p:spPr>
            <a:xfrm flipV="1">
              <a:off x="3534675" y="3349970"/>
              <a:ext cx="594779" cy="100119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接连接符 290"/>
            <p:cNvCxnSpPr>
              <a:endCxn id="284" idx="4"/>
            </p:cNvCxnSpPr>
            <p:nvPr/>
          </p:nvCxnSpPr>
          <p:spPr>
            <a:xfrm>
              <a:off x="3534675" y="3349969"/>
              <a:ext cx="594779" cy="33357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a:endCxn id="284" idx="4"/>
            </p:cNvCxnSpPr>
            <p:nvPr/>
          </p:nvCxnSpPr>
          <p:spPr>
            <a:xfrm>
              <a:off x="3534675" y="3683546"/>
              <a:ext cx="594779"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直接连接符 292"/>
            <p:cNvCxnSpPr>
              <a:endCxn id="284" idx="4"/>
            </p:cNvCxnSpPr>
            <p:nvPr/>
          </p:nvCxnSpPr>
          <p:spPr>
            <a:xfrm flipV="1">
              <a:off x="3534675" y="3683546"/>
              <a:ext cx="594779" cy="6676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直接连接符 293"/>
            <p:cNvCxnSpPr>
              <a:endCxn id="285" idx="4"/>
            </p:cNvCxnSpPr>
            <p:nvPr/>
          </p:nvCxnSpPr>
          <p:spPr>
            <a:xfrm>
              <a:off x="3534675" y="3349969"/>
              <a:ext cx="594780" cy="1001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endCxn id="285" idx="4"/>
            </p:cNvCxnSpPr>
            <p:nvPr/>
          </p:nvCxnSpPr>
          <p:spPr>
            <a:xfrm>
              <a:off x="3534675" y="3683546"/>
              <a:ext cx="594781" cy="66762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5" idx="4"/>
            </p:cNvCxnSpPr>
            <p:nvPr/>
          </p:nvCxnSpPr>
          <p:spPr>
            <a:xfrm>
              <a:off x="3534675" y="4351167"/>
              <a:ext cx="594781"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7" name="椭圆 296"/>
            <p:cNvSpPr/>
            <p:nvPr/>
          </p:nvSpPr>
          <p:spPr>
            <a:xfrm rot="5400000">
              <a:off x="3412570" y="2351143"/>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sp>
          <p:nvSpPr>
            <p:cNvPr id="298" name="椭圆 297"/>
            <p:cNvSpPr/>
            <p:nvPr/>
          </p:nvSpPr>
          <p:spPr>
            <a:xfrm rot="5400000">
              <a:off x="3412570" y="2981159"/>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299" name="直接连接符 298"/>
            <p:cNvCxnSpPr>
              <a:stCxn id="297" idx="6"/>
              <a:endCxn id="298" idx="2"/>
            </p:cNvCxnSpPr>
            <p:nvPr/>
          </p:nvCxnSpPr>
          <p:spPr>
            <a:xfrm>
              <a:off x="3473622" y="2473247"/>
              <a:ext cx="0" cy="50791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0" name="直接连接符 299"/>
            <p:cNvCxnSpPr>
              <a:stCxn id="297" idx="0"/>
              <a:endCxn id="283" idx="4"/>
            </p:cNvCxnSpPr>
            <p:nvPr/>
          </p:nvCxnSpPr>
          <p:spPr>
            <a:xfrm>
              <a:off x="3534675" y="2412195"/>
              <a:ext cx="594779" cy="93777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297" idx="0"/>
              <a:endCxn id="284" idx="4"/>
            </p:cNvCxnSpPr>
            <p:nvPr/>
          </p:nvCxnSpPr>
          <p:spPr>
            <a:xfrm>
              <a:off x="3534675" y="2412195"/>
              <a:ext cx="594779" cy="127135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2" name="直接连接符 301"/>
            <p:cNvCxnSpPr>
              <a:stCxn id="297" idx="0"/>
              <a:endCxn id="285" idx="4"/>
            </p:cNvCxnSpPr>
            <p:nvPr/>
          </p:nvCxnSpPr>
          <p:spPr>
            <a:xfrm>
              <a:off x="3534675" y="2412195"/>
              <a:ext cx="594781" cy="193897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298" idx="0"/>
              <a:endCxn id="285" idx="4"/>
            </p:cNvCxnSpPr>
            <p:nvPr/>
          </p:nvCxnSpPr>
          <p:spPr>
            <a:xfrm>
              <a:off x="3534675" y="3042212"/>
              <a:ext cx="594781" cy="13089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298" idx="0"/>
              <a:endCxn id="284" idx="4"/>
            </p:cNvCxnSpPr>
            <p:nvPr/>
          </p:nvCxnSpPr>
          <p:spPr>
            <a:xfrm>
              <a:off x="3534675" y="3042212"/>
              <a:ext cx="594779" cy="64133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5" name="直接连接符 304"/>
            <p:cNvCxnSpPr>
              <a:stCxn id="298" idx="0"/>
              <a:endCxn id="283" idx="4"/>
            </p:cNvCxnSpPr>
            <p:nvPr/>
          </p:nvCxnSpPr>
          <p:spPr>
            <a:xfrm>
              <a:off x="3534675" y="3042212"/>
              <a:ext cx="594779" cy="3077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6" name="椭圆 305"/>
            <p:cNvSpPr/>
            <p:nvPr/>
          </p:nvSpPr>
          <p:spPr>
            <a:xfrm rot="5400000">
              <a:off x="3412576" y="1995889"/>
              <a:ext cx="122105" cy="122105"/>
            </a:xfrm>
            <a:prstGeom prst="ellipse">
              <a:avLst/>
            </a:prstGeom>
            <a:solidFill>
              <a:schemeClr val="bg1"/>
            </a:solidFill>
            <a:ln>
              <a:solidFill>
                <a:srgbClr val="FF0000"/>
              </a:solidFill>
              <a:headEnd type="none" w="med" len="med"/>
              <a:tailEnd type="none" w="med" len="med"/>
            </a:ln>
          </p:spPr>
          <p:txBody>
            <a:bodyPr wrap="square" rtlCol="0" anchor="ctr">
              <a:noAutofit/>
            </a:bodyPr>
            <a:lstStyle/>
            <a:p>
              <a:pPr algn="ctr"/>
              <a:endParaRPr lang="zh-CN" altLang="en-US" sz="400" dirty="0">
                <a:latin typeface="Times New Roman" panose="02020603050405020304" pitchFamily="18" charset="0"/>
              </a:endParaRPr>
            </a:p>
          </p:txBody>
        </p:sp>
        <p:cxnSp>
          <p:nvCxnSpPr>
            <p:cNvPr id="307" name="直接连接符 306"/>
            <p:cNvCxnSpPr>
              <a:stCxn id="306" idx="0"/>
              <a:endCxn id="283" idx="5"/>
            </p:cNvCxnSpPr>
            <p:nvPr/>
          </p:nvCxnSpPr>
          <p:spPr>
            <a:xfrm>
              <a:off x="3534681" y="2056941"/>
              <a:ext cx="612654" cy="13361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接连接符 307"/>
            <p:cNvCxnSpPr>
              <a:stCxn id="306" idx="0"/>
              <a:endCxn id="285" idx="4"/>
            </p:cNvCxnSpPr>
            <p:nvPr/>
          </p:nvCxnSpPr>
          <p:spPr>
            <a:xfrm>
              <a:off x="3534681" y="2056941"/>
              <a:ext cx="594775" cy="229422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a:stCxn id="306" idx="0"/>
              <a:endCxn id="284" idx="4"/>
            </p:cNvCxnSpPr>
            <p:nvPr/>
          </p:nvCxnSpPr>
          <p:spPr>
            <a:xfrm>
              <a:off x="3534681" y="2056941"/>
              <a:ext cx="594773" cy="162660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3" name="文本框 312"/>
              <p:cNvSpPr txBox="1"/>
              <p:nvPr/>
            </p:nvSpPr>
            <p:spPr>
              <a:xfrm>
                <a:off x="7478074" y="6376059"/>
                <a:ext cx="13041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313" name="文本框 312"/>
              <p:cNvSpPr txBox="1">
                <a:spLocks noRot="1" noChangeAspect="1" noMove="1" noResize="1" noEditPoints="1" noAdjustHandles="1" noChangeArrowheads="1" noChangeShapeType="1" noTextEdit="1"/>
              </p:cNvSpPr>
              <p:nvPr/>
            </p:nvSpPr>
            <p:spPr>
              <a:xfrm>
                <a:off x="7478074" y="6376059"/>
                <a:ext cx="1304140" cy="369332"/>
              </a:xfrm>
              <a:prstGeom prst="rect">
                <a:avLst/>
              </a:prstGeom>
              <a:blipFill rotWithShape="1">
                <a:blip r:embed="rId6"/>
                <a:stretch>
                  <a:fillRect l="-24" t="-6" r="-2179" b="114"/>
                </a:stretch>
              </a:blipFill>
            </p:spPr>
            <p:txBody>
              <a:bodyPr/>
              <a:lstStyle/>
              <a:p>
                <a:r>
                  <a:rPr lang="zh-CN" altLang="en-US">
                    <a:noFill/>
                  </a:rPr>
                  <a:t> </a:t>
                </a:r>
              </a:p>
            </p:txBody>
          </p:sp>
        </mc:Fallback>
      </mc:AlternateContent>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628" y="5216977"/>
            <a:ext cx="2457570" cy="1612780"/>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2024483" y="3504011"/>
                <a:ext cx="2060184" cy="8602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t>Mapping</a:t>
                </a:r>
              </a:p>
              <a:p>
                <a:pPr algn="ct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𝑄</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024483" y="3504011"/>
                <a:ext cx="2060184" cy="860250"/>
              </a:xfrm>
              <a:prstGeom prst="rect">
                <a:avLst/>
              </a:prstGeom>
              <a:blipFill rotWithShape="1">
                <a:blip r:embed="rId8"/>
                <a:stretch>
                  <a:fillRect l="-313" t="-748" r="-291" b="-675"/>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21" name="右箭头 20"/>
          <p:cNvSpPr/>
          <p:nvPr/>
        </p:nvSpPr>
        <p:spPr>
          <a:xfrm>
            <a:off x="4633307" y="3655777"/>
            <a:ext cx="1212005" cy="545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41</a:t>
            </a:fld>
            <a:endParaRPr lang="zh-CN" altLang="zh-CN">
              <a:solidFill>
                <a:prstClr val="black">
                  <a:tint val="75000"/>
                </a:prstClr>
              </a:solidFill>
            </a:endParaRPr>
          </a:p>
        </p:txBody>
      </p:sp>
      <mc:AlternateContent xmlns:mc="http://schemas.openxmlformats.org/markup-compatibility/2006" xmlns:a14="http://schemas.microsoft.com/office/drawing/2010/main">
        <mc:Choice Requires="a14">
          <p:sp>
            <p:nvSpPr>
              <p:cNvPr id="5" name="文本框 4"/>
              <p:cNvSpPr txBox="1"/>
              <p:nvPr/>
            </p:nvSpPr>
            <p:spPr>
              <a:xfrm>
                <a:off x="427990" y="1186815"/>
                <a:ext cx="11671300" cy="82994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Clr>
                    <a:srgbClr val="FF0000"/>
                  </a:buClr>
                  <a:buFont typeface="Wingdings" panose="05000000000000000000" pitchFamily="2" charset="2"/>
                  <a:buChar char="n"/>
                </a:pPr>
                <a:r>
                  <a:rPr lang="en-US" altLang="zh-CN" sz="2400" dirty="0">
                    <a:solidFill>
                      <a:srgbClr val="FF0000"/>
                    </a:solidFill>
                  </a:rPr>
                  <a:t>Q function </a:t>
                </a:r>
                <a:r>
                  <a:rPr lang="en-US" altLang="zh-CN" sz="2400" dirty="0"/>
                  <a:t>represents the “quality” of a certain action in a given state:</a:t>
                </a:r>
                <a:r>
                  <a:rPr lang="en-US" altLang="zh-CN" sz="1100" dirty="0"/>
                  <a:t> </a:t>
                </a:r>
              </a:p>
              <a:p>
                <a:pPr>
                  <a:buClr>
                    <a:srgbClr val="FF0000"/>
                  </a:buClr>
                </a:pPr>
                <a:r>
                  <a:rPr lang="en-US" altLang="zh-CN" sz="2400" dirty="0">
                    <a:solidFill>
                      <a:schemeClr val="tx1"/>
                    </a:solidFill>
                  </a:rPr>
                  <a:t>    </a:t>
                </a:r>
                <a14:m>
                  <m:oMath xmlns:m="http://schemas.openxmlformats.org/officeDocument/2006/math">
                    <m:r>
                      <a:rPr lang="en-US" altLang="zh-CN" sz="2400" i="1">
                        <a:solidFill>
                          <a:schemeClr val="tx1"/>
                        </a:solidFill>
                        <a:latin typeface="Cambria Math" panose="02040503050406030204" pitchFamily="18" charset="0"/>
                      </a:rPr>
                      <m:t>𝑄</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𝑠</m:t>
                    </m:r>
                    <m:d>
                      <m:dPr>
                        <m:ctrlPr>
                          <a:rPr lang="en-US" altLang="zh-CN" sz="2400" i="1">
                            <a:solidFill>
                              <a:schemeClr val="tx1"/>
                            </a:solidFill>
                            <a:latin typeface="Cambria Math"/>
                          </a:rPr>
                        </m:ctrlPr>
                      </m:dPr>
                      <m:e>
                        <m:r>
                          <a:rPr lang="en-US" altLang="zh-CN" sz="2400" i="1">
                            <a:solidFill>
                              <a:schemeClr val="tx1"/>
                            </a:solidFill>
                            <a:latin typeface="Cambria Math" panose="02040503050406030204" pitchFamily="18" charset="0"/>
                          </a:rPr>
                          <m:t>𝑡</m:t>
                        </m:r>
                      </m:e>
                    </m:d>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𝑎</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𝑚𝑎𝑥𝑅</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+1)</m:t>
                    </m:r>
                  </m:oMath>
                </a14:m>
                <a:r>
                  <a:rPr lang="en-US" altLang="zh-CN" sz="2400" dirty="0">
                    <a:solidFill>
                      <a:schemeClr val="tx1"/>
                    </a:solidFill>
                  </a:rPr>
                  <a:t> </a:t>
                </a:r>
              </a:p>
            </p:txBody>
          </p:sp>
        </mc:Choice>
        <mc:Fallback xmlns="">
          <p:sp>
            <p:nvSpPr>
              <p:cNvPr id="5" name="文本框 4"/>
              <p:cNvSpPr txBox="1">
                <a:spLocks noRot="1" noChangeAspect="1" noMove="1" noResize="1" noEditPoints="1" noAdjustHandles="1" noChangeArrowheads="1" noChangeShapeType="1" noTextEdit="1"/>
              </p:cNvSpPr>
              <p:nvPr/>
            </p:nvSpPr>
            <p:spPr>
              <a:xfrm>
                <a:off x="427990" y="1186815"/>
                <a:ext cx="11671300" cy="829945"/>
              </a:xfrm>
              <a:prstGeom prst="rect">
                <a:avLst/>
              </a:prstGeom>
              <a:blipFill rotWithShape="1">
                <a:blip r:embed="rId9"/>
                <a:stretch>
                  <a:fillRect/>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455" y="73660"/>
            <a:ext cx="10515600" cy="955675"/>
          </a:xfrm>
        </p:spPr>
        <p:txBody>
          <a:bodyPr>
            <a:normAutofit/>
          </a:bodyPr>
          <a:lstStyle/>
          <a:p>
            <a:r>
              <a:rPr lang="en-US" altLang="zh-CN" dirty="0"/>
              <a:t>Deep Q-Learning</a:t>
            </a:r>
            <a:endParaRPr lang="zh-CN" altLang="en-US" dirty="0"/>
          </a:p>
        </p:txBody>
      </p:sp>
      <p:sp>
        <p:nvSpPr>
          <p:cNvPr id="7" name="文本框 6"/>
          <p:cNvSpPr txBox="1"/>
          <p:nvPr/>
        </p:nvSpPr>
        <p:spPr>
          <a:xfrm>
            <a:off x="335915" y="1029335"/>
            <a:ext cx="11361420" cy="23069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100000"/>
              </a:lnSpc>
              <a:buClr>
                <a:srgbClr val="FF0000"/>
              </a:buClr>
              <a:buFont typeface="Wingdings" panose="05000000000000000000" pitchFamily="2" charset="2"/>
              <a:buChar char="n"/>
            </a:pPr>
            <a:r>
              <a:rPr lang="en-US" altLang="zh-CN" sz="2400" dirty="0">
                <a:solidFill>
                  <a:schemeClr val="tx1"/>
                </a:solidFill>
              </a:rPr>
              <a:t>Approximate Q function with Deep neural network</a:t>
            </a:r>
          </a:p>
          <a:p>
            <a:pPr marL="285750" indent="-285750">
              <a:lnSpc>
                <a:spcPct val="100000"/>
              </a:lnSpc>
              <a:buClr>
                <a:srgbClr val="FF0000"/>
              </a:buClr>
              <a:buFont typeface="Wingdings" panose="05000000000000000000" pitchFamily="2" charset="2"/>
              <a:buChar char="n"/>
            </a:pPr>
            <a:r>
              <a:rPr lang="en-US" altLang="zh-CN" sz="2400" dirty="0">
                <a:solidFill>
                  <a:schemeClr val="tx1"/>
                </a:solidFill>
              </a:rPr>
              <a:t>DQN</a:t>
            </a:r>
            <a:r>
              <a:rPr lang="zh-CN" altLang="en-US" sz="2400" dirty="0">
                <a:solidFill>
                  <a:schemeClr val="tx1"/>
                </a:solidFill>
                <a:ea typeface="宋体" panose="02010600030101010101" pitchFamily="2" charset="-122"/>
              </a:rPr>
              <a:t>：</a:t>
            </a:r>
            <a:r>
              <a:rPr lang="en-US" altLang="zh-CN" sz="2400" dirty="0">
                <a:solidFill>
                  <a:schemeClr val="tx1"/>
                </a:solidFill>
              </a:rPr>
              <a:t>基于深度学习的 Q 学习算法，主要结合了价值函数近似与神经网络技术，并采用目标网络和经历回放的方法进行网络的训练。在 Q 学习中，我们使用表格来存储每个状态 s 下采取动作 a 获得的奖励，即状态-动作值函数 Q(s, a)。然而，这种方法在状态量巨大甚至是连续的任务中，会遇到维度灾难问题，往往是不可行的。因此，深度 Q 网络采用了价值函数近似的表示方法。</a:t>
            </a:r>
          </a:p>
        </p:txBody>
      </p:sp>
      <mc:AlternateContent xmlns:mc="http://schemas.openxmlformats.org/markup-compatibility/2006" xmlns:a14="http://schemas.microsoft.com/office/drawing/2010/main">
        <mc:Choice Requires="a14">
          <p:sp>
            <p:nvSpPr>
              <p:cNvPr id="319" name="矩形 318"/>
              <p:cNvSpPr/>
              <p:nvPr/>
            </p:nvSpPr>
            <p:spPr>
              <a:xfrm>
                <a:off x="1393807" y="5758937"/>
                <a:ext cx="70061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𝑠</m:t>
                      </m:r>
                    </m:oMath>
                  </m:oMathPara>
                </a14:m>
                <a:endParaRPr lang="zh-CN" altLang="en-US" sz="3600" dirty="0"/>
              </a:p>
            </p:txBody>
          </p:sp>
        </mc:Choice>
        <mc:Fallback xmlns="">
          <p:sp>
            <p:nvSpPr>
              <p:cNvPr id="319" name="矩形 318"/>
              <p:cNvSpPr>
                <a:spLocks noRot="1" noChangeAspect="1" noMove="1" noResize="1" noEditPoints="1" noAdjustHandles="1" noChangeArrowheads="1" noChangeShapeType="1" noTextEdit="1"/>
              </p:cNvSpPr>
              <p:nvPr/>
            </p:nvSpPr>
            <p:spPr>
              <a:xfrm>
                <a:off x="1393807" y="5758937"/>
                <a:ext cx="700613" cy="646331"/>
              </a:xfrm>
              <a:prstGeom prst="rect">
                <a:avLst/>
              </a:prstGeom>
              <a:blipFill rotWithShape="1">
                <a:blip r:embed="rId3"/>
                <a:stretch>
                  <a:fillRect l="-88" t="-19" r="27" b="4"/>
                </a:stretch>
              </a:blipFill>
            </p:spPr>
            <p:txBody>
              <a:bodyPr/>
              <a:lstStyle/>
              <a:p>
                <a:r>
                  <a:rPr lang="zh-CN" altLang="en-US">
                    <a:noFill/>
                  </a:rPr>
                  <a:t> </a:t>
                </a:r>
              </a:p>
            </p:txBody>
          </p:sp>
        </mc:Fallback>
      </mc:AlternateContent>
      <p:cxnSp>
        <p:nvCxnSpPr>
          <p:cNvPr id="320" name="直接箭头连接符 319"/>
          <p:cNvCxnSpPr>
            <a:endCxn id="325" idx="2"/>
          </p:cNvCxnSpPr>
          <p:nvPr/>
        </p:nvCxnSpPr>
        <p:spPr>
          <a:xfrm flipV="1">
            <a:off x="2048530" y="5351492"/>
            <a:ext cx="725676" cy="517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a:endCxn id="325" idx="2"/>
          </p:cNvCxnSpPr>
          <p:nvPr/>
        </p:nvCxnSpPr>
        <p:spPr>
          <a:xfrm flipH="1" flipV="1">
            <a:off x="2774206" y="5351492"/>
            <a:ext cx="670678" cy="517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a:stCxn id="325" idx="0"/>
          </p:cNvCxnSpPr>
          <p:nvPr/>
        </p:nvCxnSpPr>
        <p:spPr>
          <a:xfrm flipV="1">
            <a:off x="2774206" y="3927822"/>
            <a:ext cx="0" cy="56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1744114" y="4491242"/>
            <a:ext cx="2060184" cy="8602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t>DNN</a:t>
            </a:r>
            <a:endParaRPr lang="zh-CN" altLang="en-US" sz="2400" dirty="0"/>
          </a:p>
        </p:txBody>
      </p:sp>
      <mc:AlternateContent xmlns:mc="http://schemas.openxmlformats.org/markup-compatibility/2006" xmlns:a14="http://schemas.microsoft.com/office/drawing/2010/main">
        <mc:Choice Requires="a14">
          <p:sp>
            <p:nvSpPr>
              <p:cNvPr id="326" name="矩形 325"/>
              <p:cNvSpPr/>
              <p:nvPr/>
            </p:nvSpPr>
            <p:spPr>
              <a:xfrm>
                <a:off x="3195737" y="5758937"/>
                <a:ext cx="70061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𝑎</m:t>
                      </m:r>
                    </m:oMath>
                  </m:oMathPara>
                </a14:m>
                <a:endParaRPr lang="zh-CN" altLang="en-US" sz="3600" dirty="0"/>
              </a:p>
            </p:txBody>
          </p:sp>
        </mc:Choice>
        <mc:Fallback xmlns="">
          <p:sp>
            <p:nvSpPr>
              <p:cNvPr id="326" name="矩形 325"/>
              <p:cNvSpPr>
                <a:spLocks noRot="1" noChangeAspect="1" noMove="1" noResize="1" noEditPoints="1" noAdjustHandles="1" noChangeArrowheads="1" noChangeShapeType="1" noTextEdit="1"/>
              </p:cNvSpPr>
              <p:nvPr/>
            </p:nvSpPr>
            <p:spPr>
              <a:xfrm>
                <a:off x="3195737" y="5758937"/>
                <a:ext cx="700613" cy="646331"/>
              </a:xfrm>
              <a:prstGeom prst="rect">
                <a:avLst/>
              </a:prstGeom>
              <a:blipFill rotWithShape="1">
                <a:blip r:embed="rId4"/>
                <a:stretch>
                  <a:fillRect l="-60" t="-19" r="89"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 name="矩形 326"/>
              <p:cNvSpPr/>
              <p:nvPr/>
            </p:nvSpPr>
            <p:spPr>
              <a:xfrm>
                <a:off x="7337425" y="5928995"/>
                <a:ext cx="700405" cy="476250"/>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𝑠</m:t>
                      </m:r>
                    </m:oMath>
                  </m:oMathPara>
                </a14:m>
                <a:endParaRPr lang="zh-CN" altLang="en-US" sz="3600" dirty="0"/>
              </a:p>
            </p:txBody>
          </p:sp>
        </mc:Choice>
        <mc:Fallback xmlns="">
          <p:sp>
            <p:nvSpPr>
              <p:cNvPr id="327" name="矩形 326"/>
              <p:cNvSpPr>
                <a:spLocks noRot="1" noChangeAspect="1" noMove="1" noResize="1" noEditPoints="1" noAdjustHandles="1" noChangeArrowheads="1" noChangeShapeType="1" noTextEdit="1"/>
              </p:cNvSpPr>
              <p:nvPr/>
            </p:nvSpPr>
            <p:spPr>
              <a:xfrm>
                <a:off x="7337425" y="5928995"/>
                <a:ext cx="700405" cy="476250"/>
              </a:xfrm>
              <a:prstGeom prst="rect">
                <a:avLst/>
              </a:prstGeom>
              <a:blipFill rotWithShape="1">
                <a:blip r:embed="rId5"/>
                <a:stretch>
                  <a:fillRect b="-24800"/>
                </a:stretch>
              </a:blipFill>
            </p:spPr>
            <p:txBody>
              <a:bodyPr/>
              <a:lstStyle/>
              <a:p>
                <a:r>
                  <a:rPr lang="zh-CN" altLang="en-US">
                    <a:noFill/>
                  </a:rPr>
                  <a:t> </a:t>
                </a:r>
              </a:p>
            </p:txBody>
          </p:sp>
        </mc:Fallback>
      </mc:AlternateContent>
      <p:cxnSp>
        <p:nvCxnSpPr>
          <p:cNvPr id="328" name="直接箭头连接符 327"/>
          <p:cNvCxnSpPr>
            <a:stCxn id="327" idx="0"/>
            <a:endCxn id="332" idx="2"/>
          </p:cNvCxnSpPr>
          <p:nvPr/>
        </p:nvCxnSpPr>
        <p:spPr>
          <a:xfrm flipH="1" flipV="1">
            <a:off x="7677375" y="5578263"/>
            <a:ext cx="10795" cy="3505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接箭头连接符 329"/>
          <p:cNvCxnSpPr>
            <a:stCxn id="332" idx="0"/>
            <a:endCxn id="334" idx="2"/>
          </p:cNvCxnSpPr>
          <p:nvPr/>
        </p:nvCxnSpPr>
        <p:spPr>
          <a:xfrm flipH="1" flipV="1">
            <a:off x="6185128" y="3927822"/>
            <a:ext cx="1492247" cy="79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2" name="矩形 331"/>
          <p:cNvSpPr/>
          <p:nvPr/>
        </p:nvSpPr>
        <p:spPr>
          <a:xfrm>
            <a:off x="6647283" y="4717994"/>
            <a:ext cx="2060184" cy="8602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t>DNN</a:t>
            </a:r>
            <a:endParaRPr lang="zh-CN" altLang="en-US" sz="2400" dirty="0"/>
          </a:p>
        </p:txBody>
      </p:sp>
      <p:grpSp>
        <p:nvGrpSpPr>
          <p:cNvPr id="5" name="组合 4"/>
          <p:cNvGrpSpPr/>
          <p:nvPr/>
        </p:nvGrpSpPr>
        <p:grpSpPr>
          <a:xfrm>
            <a:off x="5586322" y="3466157"/>
            <a:ext cx="1197612" cy="461665"/>
            <a:chOff x="8056115" y="3546801"/>
            <a:chExt cx="1621286" cy="461665"/>
          </a:xfrm>
        </p:grpSpPr>
        <p:sp>
          <p:nvSpPr>
            <p:cNvPr id="334" name="矩形 333"/>
            <p:cNvSpPr/>
            <p:nvPr/>
          </p:nvSpPr>
          <p:spPr>
            <a:xfrm>
              <a:off x="8056115" y="3546801"/>
              <a:ext cx="1621286" cy="461665"/>
            </a:xfrm>
            <a:prstGeom prst="rect">
              <a:avLst/>
            </a:prstGeom>
            <a:ln>
              <a:solidFill>
                <a:schemeClr val="tx1"/>
              </a:solidFill>
            </a:ln>
          </p:spPr>
          <p:txBody>
            <a:bodyPr wrap="square">
              <a:spAutoFit/>
            </a:bodyPr>
            <a:lstStyle/>
            <a:p>
              <a:endParaRPr lang="zh-CN" altLang="en-US" sz="2400" dirty="0"/>
            </a:p>
          </p:txBody>
        </p:sp>
        <mc:AlternateContent xmlns:mc="http://schemas.openxmlformats.org/markup-compatibility/2006" xmlns:a14="http://schemas.microsoft.com/office/drawing/2010/main">
          <mc:Choice Requires="a14">
            <p:sp>
              <p:nvSpPr>
                <p:cNvPr id="336" name="矩形 335"/>
                <p:cNvSpPr/>
                <p:nvPr/>
              </p:nvSpPr>
              <p:spPr>
                <a:xfrm>
                  <a:off x="8303914" y="3592966"/>
                  <a:ext cx="1025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oMath>
                    </m:oMathPara>
                  </a14:m>
                  <a:endParaRPr lang="zh-CN" altLang="en-US" dirty="0"/>
                </a:p>
              </p:txBody>
            </p:sp>
          </mc:Choice>
          <mc:Fallback xmlns="">
            <p:sp>
              <p:nvSpPr>
                <p:cNvPr id="336" name="矩形 335"/>
                <p:cNvSpPr>
                  <a:spLocks noRot="1" noChangeAspect="1" noMove="1" noResize="1" noEditPoints="1" noAdjustHandles="1" noChangeArrowheads="1" noChangeShapeType="1" noTextEdit="1"/>
                </p:cNvSpPr>
                <p:nvPr/>
              </p:nvSpPr>
              <p:spPr>
                <a:xfrm>
                  <a:off x="8303914" y="3592966"/>
                  <a:ext cx="1025922" cy="369332"/>
                </a:xfrm>
                <a:prstGeom prst="rect">
                  <a:avLst/>
                </a:prstGeom>
                <a:blipFill rotWithShape="1">
                  <a:blip r:embed="rId6"/>
                </a:blipFill>
              </p:spPr>
              <p:txBody>
                <a:bodyPr/>
                <a:lstStyle/>
                <a:p>
                  <a:r>
                    <a:rPr lang="zh-CN" altLang="en-US">
                      <a:noFill/>
                    </a:rPr>
                    <a:t> </a:t>
                  </a:r>
                </a:p>
              </p:txBody>
            </p:sp>
          </mc:Fallback>
        </mc:AlternateContent>
      </p:grpSp>
      <p:grpSp>
        <p:nvGrpSpPr>
          <p:cNvPr id="6" name="组合 5"/>
          <p:cNvGrpSpPr/>
          <p:nvPr/>
        </p:nvGrpSpPr>
        <p:grpSpPr>
          <a:xfrm>
            <a:off x="7101681" y="3466157"/>
            <a:ext cx="1151385" cy="461665"/>
            <a:chOff x="8056115" y="4201416"/>
            <a:chExt cx="1621286" cy="461665"/>
          </a:xfrm>
        </p:grpSpPr>
        <p:sp>
          <p:nvSpPr>
            <p:cNvPr id="335" name="矩形 334"/>
            <p:cNvSpPr/>
            <p:nvPr/>
          </p:nvSpPr>
          <p:spPr>
            <a:xfrm>
              <a:off x="8056115" y="4201416"/>
              <a:ext cx="1621286" cy="461665"/>
            </a:xfrm>
            <a:prstGeom prst="rect">
              <a:avLst/>
            </a:prstGeom>
            <a:ln>
              <a:solidFill>
                <a:schemeClr val="tx1"/>
              </a:solidFill>
            </a:ln>
          </p:spPr>
          <p:txBody>
            <a:bodyPr wrap="square">
              <a:spAutoFit/>
            </a:bodyPr>
            <a:lstStyle/>
            <a:p>
              <a:endParaRPr lang="zh-CN" altLang="en-US" sz="2400" dirty="0"/>
            </a:p>
          </p:txBody>
        </p:sp>
        <mc:AlternateContent xmlns:mc="http://schemas.openxmlformats.org/markup-compatibility/2006" xmlns:a14="http://schemas.microsoft.com/office/drawing/2010/main">
          <mc:Choice Requires="a14">
            <p:sp>
              <p:nvSpPr>
                <p:cNvPr id="337" name="矩形 336"/>
                <p:cNvSpPr/>
                <p:nvPr/>
              </p:nvSpPr>
              <p:spPr>
                <a:xfrm>
                  <a:off x="8342662" y="4247581"/>
                  <a:ext cx="10312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oMath>
                    </m:oMathPara>
                  </a14:m>
                  <a:endParaRPr lang="zh-CN" altLang="en-US" dirty="0"/>
                </a:p>
              </p:txBody>
            </p:sp>
          </mc:Choice>
          <mc:Fallback xmlns="">
            <p:sp>
              <p:nvSpPr>
                <p:cNvPr id="337" name="矩形 336"/>
                <p:cNvSpPr>
                  <a:spLocks noRot="1" noChangeAspect="1" noMove="1" noResize="1" noEditPoints="1" noAdjustHandles="1" noChangeArrowheads="1" noChangeShapeType="1" noTextEdit="1"/>
                </p:cNvSpPr>
                <p:nvPr/>
              </p:nvSpPr>
              <p:spPr>
                <a:xfrm>
                  <a:off x="8342662" y="4247581"/>
                  <a:ext cx="1031243" cy="369332"/>
                </a:xfrm>
                <a:prstGeom prst="rect">
                  <a:avLst/>
                </a:prstGeom>
                <a:blipFill rotWithShape="1">
                  <a:blip r:embed="rId7"/>
                </a:blipFill>
              </p:spPr>
              <p:txBody>
                <a:bodyPr/>
                <a:lstStyle/>
                <a:p>
                  <a:r>
                    <a:rPr lang="zh-CN" altLang="en-US">
                      <a:noFill/>
                    </a:rPr>
                    <a:t> </a:t>
                  </a:r>
                </a:p>
              </p:txBody>
            </p:sp>
          </mc:Fallback>
        </mc:AlternateContent>
      </p:grpSp>
      <p:grpSp>
        <p:nvGrpSpPr>
          <p:cNvPr id="338" name="组合 337"/>
          <p:cNvGrpSpPr/>
          <p:nvPr/>
        </p:nvGrpSpPr>
        <p:grpSpPr>
          <a:xfrm>
            <a:off x="9176513" y="3466157"/>
            <a:ext cx="1316365" cy="461665"/>
            <a:chOff x="6532115" y="4941192"/>
            <a:chExt cx="1658649" cy="461665"/>
          </a:xfrm>
        </p:grpSpPr>
        <p:sp>
          <p:nvSpPr>
            <p:cNvPr id="339" name="矩形 338"/>
            <p:cNvSpPr/>
            <p:nvPr/>
          </p:nvSpPr>
          <p:spPr>
            <a:xfrm>
              <a:off x="6532115" y="4941192"/>
              <a:ext cx="1621286" cy="461665"/>
            </a:xfrm>
            <a:prstGeom prst="rect">
              <a:avLst/>
            </a:prstGeom>
            <a:ln>
              <a:solidFill>
                <a:schemeClr val="tx1"/>
              </a:solidFill>
            </a:ln>
          </p:spPr>
          <p:txBody>
            <a:bodyPr wrap="square">
              <a:spAutoFit/>
            </a:bodyPr>
            <a:lstStyle/>
            <a:p>
              <a:endParaRPr lang="zh-CN" altLang="en-US" sz="2400" dirty="0"/>
            </a:p>
          </p:txBody>
        </p:sp>
        <mc:AlternateContent xmlns:mc="http://schemas.openxmlformats.org/markup-compatibility/2006" xmlns:a14="http://schemas.microsoft.com/office/drawing/2010/main">
          <mc:Choice Requires="a14">
            <p:sp>
              <p:nvSpPr>
                <p:cNvPr id="340" name="矩形 339"/>
                <p:cNvSpPr/>
                <p:nvPr/>
              </p:nvSpPr>
              <p:spPr>
                <a:xfrm>
                  <a:off x="6818660" y="4954920"/>
                  <a:ext cx="13721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𝑄</m:t>
                        </m:r>
                        <m:r>
                          <a:rPr lang="en-US" altLang="zh-CN" i="1" smtClean="0">
                            <a:latin typeface="Cambria Math" panose="02040503050406030204" pitchFamily="18" charset="0"/>
                          </a:rPr>
                          <m:t>(</m:t>
                        </m:r>
                        <m:r>
                          <a:rPr lang="en-US" altLang="zh-CN" i="1" smtClean="0">
                            <a:latin typeface="Cambria Math" panose="02040503050406030204" pitchFamily="18" charset="0"/>
                          </a:rPr>
                          <m:t>𝑠</m:t>
                        </m:r>
                        <m:r>
                          <a:rPr lang="en-US" altLang="zh-CN" i="1" smtClean="0">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oMath>
                    </m:oMathPara>
                  </a14:m>
                  <a:endParaRPr lang="zh-CN" altLang="en-US" dirty="0"/>
                </a:p>
              </p:txBody>
            </p:sp>
          </mc:Choice>
          <mc:Fallback xmlns="">
            <p:sp>
              <p:nvSpPr>
                <p:cNvPr id="340" name="矩形 339"/>
                <p:cNvSpPr>
                  <a:spLocks noRot="1" noChangeAspect="1" noMove="1" noResize="1" noEditPoints="1" noAdjustHandles="1" noChangeArrowheads="1" noChangeShapeType="1" noTextEdit="1"/>
                </p:cNvSpPr>
                <p:nvPr/>
              </p:nvSpPr>
              <p:spPr>
                <a:xfrm>
                  <a:off x="6818660" y="4954920"/>
                  <a:ext cx="1372104" cy="369332"/>
                </a:xfrm>
                <a:prstGeom prst="rect">
                  <a:avLst/>
                </a:prstGeom>
                <a:blipFill rotWithShape="1">
                  <a:blip r:embed="rId8"/>
                </a:blipFill>
              </p:spPr>
              <p:txBody>
                <a:bodyPr/>
                <a:lstStyle/>
                <a:p>
                  <a:r>
                    <a:rPr lang="zh-CN" altLang="en-US">
                      <a:noFill/>
                    </a:rPr>
                    <a:t> </a:t>
                  </a:r>
                </a:p>
              </p:txBody>
            </p:sp>
          </mc:Fallback>
        </mc:AlternateContent>
      </p:grpSp>
      <p:cxnSp>
        <p:nvCxnSpPr>
          <p:cNvPr id="341" name="直接箭头连接符 340"/>
          <p:cNvCxnSpPr>
            <a:stCxn id="332" idx="0"/>
            <a:endCxn id="335" idx="2"/>
          </p:cNvCxnSpPr>
          <p:nvPr/>
        </p:nvCxnSpPr>
        <p:spPr>
          <a:xfrm flipH="1" flipV="1">
            <a:off x="7677374" y="3927822"/>
            <a:ext cx="1" cy="79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接箭头连接符 341"/>
          <p:cNvCxnSpPr>
            <a:stCxn id="332" idx="0"/>
            <a:endCxn id="339" idx="2"/>
          </p:cNvCxnSpPr>
          <p:nvPr/>
        </p:nvCxnSpPr>
        <p:spPr>
          <a:xfrm flipV="1">
            <a:off x="7677375" y="3927822"/>
            <a:ext cx="2142493" cy="79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3" name="组合 342"/>
          <p:cNvGrpSpPr/>
          <p:nvPr/>
        </p:nvGrpSpPr>
        <p:grpSpPr>
          <a:xfrm>
            <a:off x="2224060" y="3410204"/>
            <a:ext cx="1197612" cy="461665"/>
            <a:chOff x="8056115" y="3546801"/>
            <a:chExt cx="1621286" cy="461665"/>
          </a:xfrm>
        </p:grpSpPr>
        <p:sp>
          <p:nvSpPr>
            <p:cNvPr id="344" name="矩形 343"/>
            <p:cNvSpPr/>
            <p:nvPr/>
          </p:nvSpPr>
          <p:spPr>
            <a:xfrm>
              <a:off x="8056115" y="3546801"/>
              <a:ext cx="1621286" cy="461665"/>
            </a:xfrm>
            <a:prstGeom prst="rect">
              <a:avLst/>
            </a:prstGeom>
            <a:ln>
              <a:solidFill>
                <a:schemeClr val="tx1"/>
              </a:solidFill>
            </a:ln>
          </p:spPr>
          <p:txBody>
            <a:bodyPr wrap="square">
              <a:spAutoFit/>
            </a:bodyPr>
            <a:lstStyle/>
            <a:p>
              <a:endParaRPr lang="zh-CN" altLang="en-US" sz="2400" dirty="0"/>
            </a:p>
          </p:txBody>
        </p:sp>
        <mc:AlternateContent xmlns:mc="http://schemas.openxmlformats.org/markup-compatibility/2006" xmlns:a14="http://schemas.microsoft.com/office/drawing/2010/main">
          <mc:Choice Requires="a14">
            <p:sp>
              <p:nvSpPr>
                <p:cNvPr id="345" name="矩形 344"/>
                <p:cNvSpPr/>
                <p:nvPr/>
              </p:nvSpPr>
              <p:spPr>
                <a:xfrm>
                  <a:off x="8303914" y="3592966"/>
                  <a:ext cx="12583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𝑄</m:t>
                        </m:r>
                        <m:r>
                          <a:rPr lang="en-US" altLang="zh-CN" i="1" smtClean="0">
                            <a:latin typeface="Cambria Math" panose="02040503050406030204" pitchFamily="18" charset="0"/>
                          </a:rPr>
                          <m:t>(</m:t>
                        </m:r>
                        <m:r>
                          <a:rPr lang="en-US" altLang="zh-CN" i="1" smtClean="0">
                            <a:latin typeface="Cambria Math" panose="02040503050406030204" pitchFamily="18" charset="0"/>
                          </a:rPr>
                          <m:t>𝑠</m:t>
                        </m:r>
                        <m:r>
                          <a:rPr lang="en-US" altLang="zh-CN" i="1" smtClean="0">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oMath>
                    </m:oMathPara>
                  </a14:m>
                  <a:endParaRPr lang="zh-CN" altLang="en-US" dirty="0"/>
                </a:p>
              </p:txBody>
            </p:sp>
          </mc:Choice>
          <mc:Fallback xmlns="">
            <p:sp>
              <p:nvSpPr>
                <p:cNvPr id="345" name="矩形 344"/>
                <p:cNvSpPr>
                  <a:spLocks noRot="1" noChangeAspect="1" noMove="1" noResize="1" noEditPoints="1" noAdjustHandles="1" noChangeArrowheads="1" noChangeShapeType="1" noTextEdit="1"/>
                </p:cNvSpPr>
                <p:nvPr/>
              </p:nvSpPr>
              <p:spPr>
                <a:xfrm>
                  <a:off x="8303914" y="3592966"/>
                  <a:ext cx="1258393" cy="369332"/>
                </a:xfrm>
                <a:prstGeom prst="rect">
                  <a:avLst/>
                </a:prstGeom>
                <a:blipFill rotWithShape="1">
                  <a:blip r:embed="rId9"/>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文本框 14"/>
              <p:cNvSpPr txBox="1"/>
              <p:nvPr/>
            </p:nvSpPr>
            <p:spPr>
              <a:xfrm>
                <a:off x="8456562" y="3466157"/>
                <a:ext cx="4536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8456562" y="3466157"/>
                <a:ext cx="453649" cy="492443"/>
              </a:xfrm>
              <a:prstGeom prst="rect">
                <a:avLst/>
              </a:prstGeom>
              <a:blipFill rotWithShape="1">
                <a:blip r:embed="rId10"/>
                <a:stretch>
                  <a:fillRect l="-59" t="-66" r="-2264" b="2"/>
                </a:stretch>
              </a:blipFill>
            </p:spPr>
            <p:txBody>
              <a:bodyPr/>
              <a:lstStyle/>
              <a:p>
                <a:r>
                  <a:rPr lang="zh-CN" altLang="en-US">
                    <a:noFill/>
                  </a:rPr>
                  <a:t> </a:t>
                </a:r>
              </a:p>
            </p:txBody>
          </p:sp>
        </mc:Fallback>
      </mc:AlternateContent>
      <p:sp>
        <p:nvSpPr>
          <p:cNvPr id="3" name="文本框 2"/>
          <p:cNvSpPr txBox="1"/>
          <p:nvPr/>
        </p:nvSpPr>
        <p:spPr>
          <a:xfrm>
            <a:off x="1614038" y="6404976"/>
            <a:ext cx="2319866" cy="369332"/>
          </a:xfrm>
          <a:prstGeom prst="rect">
            <a:avLst/>
          </a:prstGeom>
          <a:noFill/>
        </p:spPr>
        <p:txBody>
          <a:bodyPr wrap="none" rtlCol="0">
            <a:spAutoFit/>
          </a:bodyPr>
          <a:lstStyle/>
          <a:p>
            <a:r>
              <a:rPr lang="en-US" altLang="zh-CN" dirty="0"/>
              <a:t>Naive Deep Q network</a:t>
            </a:r>
            <a:endParaRPr lang="zh-CN" altLang="en-US" dirty="0"/>
          </a:p>
        </p:txBody>
      </p:sp>
      <p:sp>
        <p:nvSpPr>
          <p:cNvPr id="30" name="文本框 29"/>
          <p:cNvSpPr txBox="1"/>
          <p:nvPr/>
        </p:nvSpPr>
        <p:spPr>
          <a:xfrm>
            <a:off x="6316614" y="6436726"/>
            <a:ext cx="2743059" cy="369332"/>
          </a:xfrm>
          <a:prstGeom prst="rect">
            <a:avLst/>
          </a:prstGeom>
          <a:noFill/>
        </p:spPr>
        <p:txBody>
          <a:bodyPr wrap="none" rtlCol="0">
            <a:spAutoFit/>
          </a:bodyPr>
          <a:lstStyle/>
          <a:p>
            <a:r>
              <a:rPr lang="en-US" altLang="zh-CN" dirty="0"/>
              <a:t>Optimized Deep Q network</a:t>
            </a:r>
            <a:endParaRPr lang="zh-CN" altLang="en-US" dirty="0"/>
          </a:p>
        </p:txBody>
      </p:sp>
      <p:sp>
        <p:nvSpPr>
          <p:cNvPr id="4" name="灯片编号占位符 3"/>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42</a:t>
            </a:fld>
            <a:endParaRPr lang="zh-CN" altLang="zh-CN">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p:bldP spid="332" grpId="0" bldLvl="0" animBg="1"/>
      <p:bldP spid="15"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670" y="97155"/>
            <a:ext cx="10515600" cy="1325563"/>
          </a:xfrm>
        </p:spPr>
        <p:txBody>
          <a:bodyPr>
            <a:normAutofit/>
          </a:bodyPr>
          <a:lstStyle/>
          <a:p>
            <a:r>
              <a:rPr lang="en-US" altLang="zh-CN" dirty="0"/>
              <a:t>Deep Q-Learning</a:t>
            </a:r>
            <a:endParaRPr lang="zh-CN" altLang="en-US" dirty="0"/>
          </a:p>
        </p:txBody>
      </p:sp>
      <p:sp>
        <p:nvSpPr>
          <p:cNvPr id="7" name="文本框 6"/>
          <p:cNvSpPr txBox="1"/>
          <p:nvPr/>
        </p:nvSpPr>
        <p:spPr>
          <a:xfrm>
            <a:off x="577850" y="1279208"/>
            <a:ext cx="7524751" cy="46166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Clr>
                <a:srgbClr val="FF0000"/>
              </a:buClr>
              <a:buFont typeface="Wingdings" panose="05000000000000000000" pitchFamily="2" charset="2"/>
              <a:buChar char="n"/>
            </a:pPr>
            <a:r>
              <a:rPr lang="en-US" altLang="zh-CN" sz="2400" dirty="0">
                <a:solidFill>
                  <a:schemeClr val="tx1"/>
                </a:solidFill>
              </a:rPr>
              <a:t>Network architecture</a:t>
            </a:r>
          </a:p>
        </p:txBody>
      </p:sp>
      <p:pic>
        <p:nvPicPr>
          <p:cNvPr id="3" name="图片 2"/>
          <p:cNvPicPr>
            <a:picLocks noChangeAspect="1"/>
          </p:cNvPicPr>
          <p:nvPr/>
        </p:nvPicPr>
        <p:blipFill>
          <a:blip r:embed="rId3"/>
          <a:stretch>
            <a:fillRect/>
          </a:stretch>
        </p:blipFill>
        <p:spPr>
          <a:xfrm>
            <a:off x="2790824" y="2275783"/>
            <a:ext cx="7686676" cy="4540345"/>
          </a:xfrm>
          <a:prstGeom prst="rect">
            <a:avLst/>
          </a:prstGeom>
        </p:spPr>
      </p:pic>
      <p:sp>
        <p:nvSpPr>
          <p:cNvPr id="4" name="矩形 3"/>
          <p:cNvSpPr/>
          <p:nvPr/>
        </p:nvSpPr>
        <p:spPr>
          <a:xfrm>
            <a:off x="5312459" y="1864073"/>
            <a:ext cx="2287806" cy="461665"/>
          </a:xfrm>
          <a:prstGeom prst="rect">
            <a:avLst/>
          </a:prstGeom>
        </p:spPr>
        <p:txBody>
          <a:bodyPr wrap="none">
            <a:spAutoFit/>
          </a:bodyPr>
          <a:lstStyle/>
          <a:p>
            <a:r>
              <a:rPr lang="en-US" altLang="zh-CN" sz="2400" dirty="0"/>
              <a:t>Deep Q Network</a:t>
            </a:r>
            <a:endParaRPr lang="zh-CN" altLang="en-US" sz="2400" dirty="0"/>
          </a:p>
        </p:txBody>
      </p:sp>
      <p:sp>
        <p:nvSpPr>
          <p:cNvPr id="5" name="灯片编号占位符 4"/>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43</a:t>
            </a:fld>
            <a:endParaRPr lang="zh-CN" altLang="zh-CN">
              <a:solidFill>
                <a:prstClr val="black">
                  <a:tint val="75000"/>
                </a:prst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60" y="0"/>
            <a:ext cx="10515600" cy="1325563"/>
          </a:xfrm>
        </p:spPr>
        <p:txBody>
          <a:bodyPr>
            <a:normAutofit/>
          </a:bodyPr>
          <a:lstStyle/>
          <a:p>
            <a:r>
              <a:rPr lang="en-US" altLang="zh-CN" dirty="0"/>
              <a:t>Deep Q-Learning</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410278" y="1748109"/>
                <a:ext cx="7524751" cy="46166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buClr>
                    <a:srgbClr val="FF0000"/>
                  </a:buClr>
                  <a:buFont typeface="Wingdings" panose="05000000000000000000" pitchFamily="2" charset="2"/>
                  <a:buChar char="n"/>
                </a:pPr>
                <a:r>
                  <a:rPr lang="en-US" altLang="zh-CN" sz="2400" dirty="0"/>
                  <a:t>One step: </a:t>
                </a:r>
                <a14:m>
                  <m:oMath xmlns:m="http://schemas.openxmlformats.org/officeDocument/2006/math">
                    <m:r>
                      <a:rPr lang="en-US" altLang="zh-CN" sz="2400" i="1">
                        <a:latin typeface="Cambria Math" panose="02040503050406030204" pitchFamily="18" charset="0"/>
                      </a:rPr>
                      <m:t>&lt;</m:t>
                    </m:r>
                    <m:r>
                      <a:rPr lang="en-US" altLang="zh-CN" sz="2400" i="1">
                        <a:latin typeface="Cambria Math" panose="02040503050406030204" pitchFamily="18" charset="0"/>
                      </a:rPr>
                      <m:t>𝑠</m:t>
                    </m:r>
                    <m:r>
                      <a:rPr lang="en-US" altLang="zh-CN" sz="2400" i="1">
                        <a:latin typeface="Cambria Math" panose="02040503050406030204" pitchFamily="18" charset="0"/>
                      </a:rPr>
                      <m:t>,</m:t>
                    </m:r>
                    <m:sSup>
                      <m:sSupPr>
                        <m:ctrlPr>
                          <a:rPr lang="en-US" altLang="zh-CN" sz="2400" i="1">
                            <a:latin typeface="Cambria Math"/>
                          </a:rPr>
                        </m:ctrlPr>
                      </m:sSupPr>
                      <m:e>
                        <m:r>
                          <a:rPr lang="en-US" altLang="zh-CN" sz="2400" i="1">
                            <a:latin typeface="Cambria Math" panose="02040503050406030204" pitchFamily="18" charset="0"/>
                          </a:rPr>
                          <m:t>𝑎</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sSup>
                      <m:sSupPr>
                        <m:ctrlPr>
                          <a:rPr lang="en-US" altLang="zh-CN" sz="2400" i="1">
                            <a:latin typeface="Cambria Math"/>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r>
                      <a:rPr lang="en-US" altLang="zh-CN" sz="2400" i="1">
                        <a:latin typeface="Cambria Math" panose="02040503050406030204" pitchFamily="18" charset="0"/>
                      </a:rPr>
                      <m:t>&gt;</m:t>
                    </m:r>
                  </m:oMath>
                </a14:m>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410278" y="1748109"/>
                <a:ext cx="7524751" cy="461665"/>
              </a:xfrm>
              <a:prstGeom prst="rect">
                <a:avLst/>
              </a:prstGeom>
              <a:blipFill rotWithShape="1">
                <a:blip r:embed="rId3"/>
                <a:stretch>
                  <a:fillRect l="-1" t="-128" r="1" b="132"/>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829321" y="3080996"/>
                <a:ext cx="70061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𝑠</m:t>
                      </m:r>
                    </m:oMath>
                  </m:oMathPara>
                </a14:m>
                <a:endParaRPr lang="zh-CN" altLang="en-US" sz="3600" dirty="0"/>
              </a:p>
            </p:txBody>
          </p:sp>
        </mc:Choice>
        <mc:Fallback xmlns="">
          <p:sp>
            <p:nvSpPr>
              <p:cNvPr id="5" name="矩形 4"/>
              <p:cNvSpPr>
                <a:spLocks noRot="1" noChangeAspect="1" noMove="1" noResize="1" noEditPoints="1" noAdjustHandles="1" noChangeArrowheads="1" noChangeShapeType="1" noTextEdit="1"/>
              </p:cNvSpPr>
              <p:nvPr/>
            </p:nvSpPr>
            <p:spPr>
              <a:xfrm>
                <a:off x="1829321" y="3080996"/>
                <a:ext cx="700613" cy="646331"/>
              </a:xfrm>
              <a:prstGeom prst="rect">
                <a:avLst/>
              </a:prstGeom>
              <a:blipFill rotWithShape="1">
                <a:blip r:embed="rId4"/>
                <a:stretch>
                  <a:fillRect l="-74" t="-95" r="13" b="79"/>
                </a:stretch>
              </a:blipFill>
            </p:spPr>
            <p:txBody>
              <a:bodyPr/>
              <a:lstStyle/>
              <a:p>
                <a:r>
                  <a:rPr lang="zh-CN" altLang="en-US">
                    <a:noFill/>
                  </a:rPr>
                  <a:t> </a:t>
                </a:r>
              </a:p>
            </p:txBody>
          </p:sp>
        </mc:Fallback>
      </mc:AlternateContent>
      <p:sp>
        <p:nvSpPr>
          <p:cNvPr id="6" name="矩形 5"/>
          <p:cNvSpPr/>
          <p:nvPr/>
        </p:nvSpPr>
        <p:spPr>
          <a:xfrm>
            <a:off x="4172654" y="2611047"/>
            <a:ext cx="1621286" cy="461665"/>
          </a:xfrm>
          <a:prstGeom prst="rect">
            <a:avLst/>
          </a:prstGeom>
          <a:ln>
            <a:solidFill>
              <a:schemeClr val="tx1"/>
            </a:solidFill>
          </a:ln>
        </p:spPr>
        <p:txBody>
          <a:bodyPr wrap="square">
            <a:spAutoFit/>
          </a:bodyPr>
          <a:lstStyle/>
          <a:p>
            <a:endParaRPr lang="zh-CN" altLang="en-US" sz="2400" dirty="0"/>
          </a:p>
        </p:txBody>
      </p:sp>
      <p:sp>
        <p:nvSpPr>
          <p:cNvPr id="8" name="矩形 7"/>
          <p:cNvSpPr/>
          <p:nvPr/>
        </p:nvSpPr>
        <p:spPr>
          <a:xfrm>
            <a:off x="2701680" y="2478602"/>
            <a:ext cx="852805" cy="2035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2377493" y="3485264"/>
            <a:ext cx="2645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0494" y="3311827"/>
            <a:ext cx="684803" cy="369332"/>
          </a:xfrm>
          <a:prstGeom prst="rect">
            <a:avLst/>
          </a:prstGeom>
          <a:noFill/>
        </p:spPr>
        <p:txBody>
          <a:bodyPr wrap="none" rtlCol="0">
            <a:spAutoFit/>
          </a:bodyPr>
          <a:lstStyle/>
          <a:p>
            <a:r>
              <a:rPr lang="en-US" altLang="zh-CN" dirty="0"/>
              <a:t>DNN</a:t>
            </a:r>
            <a:endParaRPr lang="zh-CN" altLang="en-US" dirty="0"/>
          </a:p>
        </p:txBody>
      </p:sp>
      <p:sp>
        <p:nvSpPr>
          <p:cNvPr id="11" name="矩形 10"/>
          <p:cNvSpPr/>
          <p:nvPr/>
        </p:nvSpPr>
        <p:spPr>
          <a:xfrm>
            <a:off x="4172654" y="3265662"/>
            <a:ext cx="1621286" cy="461665"/>
          </a:xfrm>
          <a:prstGeom prst="rect">
            <a:avLst/>
          </a:prstGeom>
          <a:ln>
            <a:solidFill>
              <a:schemeClr val="tx1"/>
            </a:solidFill>
          </a:ln>
        </p:spPr>
        <p:txBody>
          <a:bodyPr wrap="square">
            <a:spAutoFit/>
          </a:bodyPr>
          <a:lstStyle/>
          <a:p>
            <a:endParaRPr lang="zh-CN" altLang="en-US" sz="2400" dirty="0"/>
          </a:p>
        </p:txBody>
      </p:sp>
      <p:sp>
        <p:nvSpPr>
          <p:cNvPr id="12" name="矩形 11"/>
          <p:cNvSpPr/>
          <p:nvPr/>
        </p:nvSpPr>
        <p:spPr>
          <a:xfrm>
            <a:off x="4172654" y="4005439"/>
            <a:ext cx="1621286" cy="461665"/>
          </a:xfrm>
          <a:prstGeom prst="rect">
            <a:avLst/>
          </a:prstGeom>
          <a:ln>
            <a:solidFill>
              <a:schemeClr val="tx1"/>
            </a:solidFill>
          </a:ln>
        </p:spPr>
        <p:txBody>
          <a:bodyPr wrap="square">
            <a:spAutoFit/>
          </a:bodyPr>
          <a:lstStyle/>
          <a:p>
            <a:endParaRPr lang="zh-CN" altLang="en-US" sz="2400" dirty="0"/>
          </a:p>
        </p:txBody>
      </p:sp>
      <p:cxnSp>
        <p:nvCxnSpPr>
          <p:cNvPr id="13" name="直接箭头连接符 12"/>
          <p:cNvCxnSpPr>
            <a:stCxn id="8" idx="3"/>
            <a:endCxn id="6" idx="1"/>
          </p:cNvCxnSpPr>
          <p:nvPr/>
        </p:nvCxnSpPr>
        <p:spPr>
          <a:xfrm flipV="1">
            <a:off x="3554484" y="2841879"/>
            <a:ext cx="618170" cy="654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8" idx="3"/>
            <a:endCxn id="11" idx="1"/>
          </p:cNvCxnSpPr>
          <p:nvPr/>
        </p:nvCxnSpPr>
        <p:spPr>
          <a:xfrm>
            <a:off x="3554484" y="3496494"/>
            <a:ext cx="61817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a:endCxn id="12" idx="1"/>
          </p:cNvCxnSpPr>
          <p:nvPr/>
        </p:nvCxnSpPr>
        <p:spPr>
          <a:xfrm>
            <a:off x="3554484" y="3496493"/>
            <a:ext cx="618170" cy="7397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4420453" y="2657212"/>
                <a:ext cx="1025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4420453" y="2657212"/>
                <a:ext cx="1025922" cy="369332"/>
              </a:xfrm>
              <a:prstGeom prst="rect">
                <a:avLst/>
              </a:prstGeom>
              <a:blipFill rotWithShape="1">
                <a:blip r:embed="rId5"/>
                <a:stretch>
                  <a:fillRect l="-21" t="-101" r="60"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459200" y="3311827"/>
                <a:ext cx="10432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r>
                        <a:rPr lang="en-US" altLang="zh-CN" i="1">
                          <a:latin typeface="Cambria Math" panose="02040503050406030204" pitchFamily="18" charset="0"/>
                        </a:rPr>
                        <m:t>)</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4459200" y="3311827"/>
                <a:ext cx="1043298" cy="369332"/>
              </a:xfrm>
              <a:prstGeom prst="rect">
                <a:avLst/>
              </a:prstGeom>
              <a:blipFill rotWithShape="1">
                <a:blip r:embed="rId6"/>
                <a:stretch>
                  <a:fillRect l="-22" t="-82" r="21"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459201" y="4019166"/>
                <a:ext cx="1088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𝑄</m:t>
                      </m:r>
                      <m:r>
                        <a:rPr lang="en-US" altLang="zh-CN" i="1" smtClean="0">
                          <a:latin typeface="Cambria Math" panose="02040503050406030204" pitchFamily="18" charset="0"/>
                        </a:rPr>
                        <m:t>(</m:t>
                      </m:r>
                      <m:r>
                        <a:rPr lang="en-US" altLang="zh-CN" i="1" smtClean="0">
                          <a:latin typeface="Cambria Math" panose="02040503050406030204" pitchFamily="18" charset="0"/>
                        </a:rPr>
                        <m:t>𝑠</m:t>
                      </m:r>
                      <m:r>
                        <a:rPr lang="en-US" altLang="zh-CN" i="1" smtClean="0">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459201" y="4019166"/>
                <a:ext cx="1088951" cy="369332"/>
              </a:xfrm>
              <a:prstGeom prst="rect">
                <a:avLst/>
              </a:prstGeom>
              <a:blipFill rotWithShape="1">
                <a:blip r:embed="rId7"/>
                <a:stretch>
                  <a:fillRect l="-21" t="-68" r="14"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8581792" y="319906"/>
                <a:ext cx="1715470" cy="686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a:rPr>
                          </m:ctrlPr>
                        </m:dPr>
                        <m:e>
                          <m:eqArr>
                            <m:eqArrPr>
                              <m:ctrlPr>
                                <a:rPr lang="en-US" altLang="zh-CN" sz="2000" i="1">
                                  <a:latin typeface="Cambria Math"/>
                                </a:rPr>
                              </m:ctrlPr>
                            </m:eqArrPr>
                            <m:e>
                              <m:r>
                                <a:rPr lang="en-US" altLang="zh-CN" sz="2000" i="1">
                                  <a:latin typeface="Cambria Math" panose="02040503050406030204" pitchFamily="18" charset="0"/>
                                </a:rPr>
                                <m:t>&lt;</m:t>
                              </m:r>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r>
                                <a:rPr lang="en-US" altLang="zh-CN" sz="2000" i="1">
                                  <a:latin typeface="Cambria Math" panose="02040503050406030204" pitchFamily="18" charset="0"/>
                                </a:rPr>
                                <m:t>&gt;</m:t>
                              </m:r>
                            </m:e>
                            <m:e>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eqArr>
                        </m:e>
                      </m:d>
                    </m:oMath>
                  </m:oMathPara>
                </a14:m>
                <a:endParaRPr lang="zh-CN" altLang="en-US" sz="20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8581792" y="319906"/>
                <a:ext cx="1715470" cy="686535"/>
              </a:xfrm>
              <a:prstGeom prst="rect">
                <a:avLst/>
              </a:prstGeom>
              <a:blipFill rotWithShape="1">
                <a:blip r:embed="rId8"/>
                <a:stretch>
                  <a:fillRect l="-23" t="-73" r="-327" b="88"/>
                </a:stretch>
              </a:blipFill>
            </p:spPr>
            <p:txBody>
              <a:bodyPr/>
              <a:lstStyle/>
              <a:p>
                <a:r>
                  <a:rPr lang="zh-CN" altLang="en-US">
                    <a:noFill/>
                  </a:rPr>
                  <a:t> </a:t>
                </a:r>
              </a:p>
            </p:txBody>
          </p:sp>
        </mc:Fallback>
      </mc:AlternateContent>
      <p:sp>
        <p:nvSpPr>
          <p:cNvPr id="27" name="矩形 26"/>
          <p:cNvSpPr/>
          <p:nvPr/>
        </p:nvSpPr>
        <p:spPr>
          <a:xfrm>
            <a:off x="6526410" y="2611047"/>
            <a:ext cx="521507" cy="461665"/>
          </a:xfrm>
          <a:prstGeom prst="rect">
            <a:avLst/>
          </a:prstGeom>
          <a:ln>
            <a:solidFill>
              <a:schemeClr val="tx1"/>
            </a:solidFill>
          </a:ln>
        </p:spPr>
        <p:txBody>
          <a:bodyPr wrap="square">
            <a:spAutoFit/>
          </a:bodyPr>
          <a:lstStyle/>
          <a:p>
            <a:endParaRPr lang="zh-CN" altLang="en-US" sz="2400" dirty="0"/>
          </a:p>
        </p:txBody>
      </p:sp>
      <p:sp>
        <p:nvSpPr>
          <p:cNvPr id="28" name="矩形 27"/>
          <p:cNvSpPr/>
          <p:nvPr/>
        </p:nvSpPr>
        <p:spPr>
          <a:xfrm>
            <a:off x="6526410" y="3265662"/>
            <a:ext cx="521507" cy="461665"/>
          </a:xfrm>
          <a:prstGeom prst="rect">
            <a:avLst/>
          </a:prstGeom>
          <a:ln>
            <a:solidFill>
              <a:schemeClr val="tx1"/>
            </a:solidFill>
          </a:ln>
        </p:spPr>
        <p:txBody>
          <a:bodyPr wrap="square">
            <a:spAutoFit/>
          </a:bodyPr>
          <a:lstStyle/>
          <a:p>
            <a:endParaRPr lang="zh-CN" altLang="en-US" sz="2400" dirty="0"/>
          </a:p>
        </p:txBody>
      </p:sp>
      <p:sp>
        <p:nvSpPr>
          <p:cNvPr id="29" name="矩形 28"/>
          <p:cNvSpPr/>
          <p:nvPr/>
        </p:nvSpPr>
        <p:spPr>
          <a:xfrm>
            <a:off x="6526410" y="4005439"/>
            <a:ext cx="521507" cy="461665"/>
          </a:xfrm>
          <a:prstGeom prst="rect">
            <a:avLst/>
          </a:prstGeom>
          <a:ln>
            <a:solidFill>
              <a:schemeClr val="tx1"/>
            </a:solidFill>
          </a:ln>
        </p:spPr>
        <p:txBody>
          <a:bodyPr wrap="square">
            <a:spAutoFit/>
          </a:bodyPr>
          <a:lstStyle/>
          <a:p>
            <a:endParaRPr lang="zh-CN" altLang="en-US" sz="2400" dirty="0"/>
          </a:p>
        </p:txBody>
      </p:sp>
      <mc:AlternateContent xmlns:mc="http://schemas.openxmlformats.org/markup-compatibility/2006" xmlns:a14="http://schemas.microsoft.com/office/drawing/2010/main">
        <mc:Choice Requires="a14">
          <p:sp>
            <p:nvSpPr>
              <p:cNvPr id="30" name="矩形 29"/>
              <p:cNvSpPr/>
              <p:nvPr/>
            </p:nvSpPr>
            <p:spPr>
              <a:xfrm>
                <a:off x="6526410" y="2657212"/>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sub>
                      </m:sSub>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6526410" y="2657212"/>
                <a:ext cx="477438" cy="369332"/>
              </a:xfrm>
              <a:prstGeom prst="rect">
                <a:avLst/>
              </a:prstGeom>
              <a:blipFill rotWithShape="1">
                <a:blip r:embed="rId9"/>
                <a:stretch>
                  <a:fillRect l="-108" t="-101" r="91"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565157" y="3311827"/>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𝑑</m:t>
                          </m:r>
                        </m:e>
                        <m:sub>
                          <m:r>
                            <a:rPr lang="en-US" altLang="zh-CN" i="1">
                              <a:latin typeface="Cambria Math" panose="02040503050406030204" pitchFamily="18" charset="0"/>
                            </a:rPr>
                            <m:t>2</m:t>
                          </m:r>
                        </m:sub>
                      </m:sSub>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6565157" y="3311827"/>
                <a:ext cx="482760" cy="369332"/>
              </a:xfrm>
              <a:prstGeom prst="rect">
                <a:avLst/>
              </a:prstGeom>
              <a:blipFill rotWithShape="1">
                <a:blip r:embed="rId10"/>
                <a:stretch>
                  <a:fillRect l="-109" t="-82" r="11"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6565157" y="4019166"/>
                <a:ext cx="5404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𝑚</m:t>
                          </m:r>
                        </m:sub>
                      </m:sSub>
                    </m:oMath>
                  </m:oMathPara>
                </a14:m>
                <a:endParaRPr lang="zh-CN" altLang="en-US" dirty="0"/>
              </a:p>
            </p:txBody>
          </p:sp>
        </mc:Choice>
        <mc:Fallback xmlns="">
          <p:sp>
            <p:nvSpPr>
              <p:cNvPr id="32" name="矩形 31"/>
              <p:cNvSpPr>
                <a:spLocks noRot="1" noChangeAspect="1" noMove="1" noResize="1" noEditPoints="1" noAdjustHandles="1" noChangeArrowheads="1" noChangeShapeType="1" noTextEdit="1"/>
              </p:cNvSpPr>
              <p:nvPr/>
            </p:nvSpPr>
            <p:spPr>
              <a:xfrm>
                <a:off x="6565157" y="4019166"/>
                <a:ext cx="540468" cy="369332"/>
              </a:xfrm>
              <a:prstGeom prst="rect">
                <a:avLst/>
              </a:prstGeom>
              <a:blipFill rotWithShape="1">
                <a:blip r:embed="rId11"/>
                <a:stretch>
                  <a:fillRect l="-98" t="-68" r="113" b="4"/>
                </a:stretch>
              </a:blipFill>
            </p:spPr>
            <p:txBody>
              <a:bodyPr/>
              <a:lstStyle/>
              <a:p>
                <a:r>
                  <a:rPr lang="zh-CN" altLang="en-US">
                    <a:noFill/>
                  </a:rPr>
                  <a:t> </a:t>
                </a:r>
              </a:p>
            </p:txBody>
          </p:sp>
        </mc:Fallback>
      </mc:AlternateContent>
      <p:cxnSp>
        <p:nvCxnSpPr>
          <p:cNvPr id="34" name="直接箭头连接符 33"/>
          <p:cNvCxnSpPr>
            <a:stCxn id="6" idx="3"/>
            <a:endCxn id="27" idx="1"/>
          </p:cNvCxnSpPr>
          <p:nvPr/>
        </p:nvCxnSpPr>
        <p:spPr>
          <a:xfrm>
            <a:off x="5793941" y="2841879"/>
            <a:ext cx="732469"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5793941" y="3496493"/>
            <a:ext cx="732469"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793941" y="4236271"/>
            <a:ext cx="732469"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云形标注 62"/>
              <p:cNvSpPr/>
              <p:nvPr/>
            </p:nvSpPr>
            <p:spPr>
              <a:xfrm>
                <a:off x="6828186" y="1035027"/>
                <a:ext cx="5363814" cy="1067588"/>
              </a:xfrm>
              <a:prstGeom prst="cloudCallout">
                <a:avLst>
                  <a:gd name="adj1" fmla="val -45694"/>
                  <a:gd name="adj2" fmla="val 105883"/>
                </a:avLst>
              </a:prstGeom>
            </p:spPr>
            <p:style>
              <a:lnRef idx="2">
                <a:schemeClr val="accent5"/>
              </a:lnRef>
              <a:fillRef idx="1">
                <a:schemeClr val="lt1"/>
              </a:fillRef>
              <a:effectRef idx="0">
                <a:schemeClr val="accent5"/>
              </a:effectRef>
              <a:fontRef idx="minor">
                <a:schemeClr val="dk1"/>
              </a:fontRef>
            </p:style>
            <p:txBody>
              <a:bodyPr wrap="square">
                <a:spAutoFit/>
              </a:bodyPr>
              <a:lstStyle/>
              <a:p>
                <a:pPr>
                  <a:buClr>
                    <a:srgbClr val="FF0000"/>
                  </a:buClr>
                </a:pPr>
                <a:r>
                  <a:rPr lang="en-US" altLang="zh-CN" sz="2000" b="1" dirty="0">
                    <a:solidFill>
                      <a:srgbClr val="C00000"/>
                    </a:solidFill>
                  </a:rPr>
                  <a:t>Bellman</a:t>
                </a:r>
                <a14:m>
                  <m:oMath xmlns:m="http://schemas.openxmlformats.org/officeDocument/2006/math">
                    <m:r>
                      <a:rPr lang="en-US" altLang="zh-CN" sz="2000" b="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𝒆𝒒𝒖𝒂𝒕𝒊𝒐𝒏</m:t>
                    </m:r>
                    <m:r>
                      <a:rPr lang="zh-CN" altLang="en-US" sz="2000" b="1" i="1">
                        <a:solidFill>
                          <a:srgbClr val="C00000"/>
                        </a:solidFill>
                        <a:latin typeface="Cambria Math" panose="02040503050406030204" pitchFamily="18" charset="0"/>
                      </a:rPr>
                      <m:t>：</m:t>
                    </m:r>
                  </m:oMath>
                </a14:m>
                <a:endParaRPr lang="en-US" altLang="zh-CN" sz="2000" b="1" i="1" dirty="0">
                  <a:solidFill>
                    <a:srgbClr val="C00000"/>
                  </a:solidFill>
                  <a:latin typeface="Cambria Math" panose="02040503050406030204" pitchFamily="18" charset="0"/>
                </a:endParaRPr>
              </a:p>
              <a:p>
                <a:pPr>
                  <a:buClr>
                    <a:srgbClr val="FF0000"/>
                  </a:buClr>
                </a:pPr>
                <a14:m>
                  <m:oMathPara xmlns:m="http://schemas.openxmlformats.org/officeDocument/2006/math">
                    <m:oMathParaPr>
                      <m:jc m:val="left"/>
                    </m:oMathParaPr>
                    <m:oMath xmlns:m="http://schemas.openxmlformats.org/officeDocument/2006/math">
                      <m:r>
                        <a:rPr lang="en-US" altLang="zh-CN" sz="2000" b="1">
                          <a:solidFill>
                            <a:srgbClr val="C00000"/>
                          </a:solidFill>
                          <a:latin typeface="Cambria Math" panose="02040503050406030204" pitchFamily="18" charset="0"/>
                        </a:rPr>
                        <m:t>𝐐</m:t>
                      </m:r>
                      <m:d>
                        <m:dPr>
                          <m:ctrlPr>
                            <a:rPr lang="en-US" altLang="zh-CN" sz="2000" b="1" i="1">
                              <a:solidFill>
                                <a:srgbClr val="C00000"/>
                              </a:solidFill>
                              <a:latin typeface="Cambria Math"/>
                            </a:rPr>
                          </m:ctrlPr>
                        </m:dPr>
                        <m:e>
                          <m:r>
                            <a:rPr lang="en-US" altLang="zh-CN" sz="2000" b="1">
                              <a:solidFill>
                                <a:srgbClr val="C00000"/>
                              </a:solidFill>
                              <a:latin typeface="Cambria Math" panose="02040503050406030204" pitchFamily="18" charset="0"/>
                            </a:rPr>
                            <m:t>𝐬</m:t>
                          </m:r>
                          <m:r>
                            <a:rPr lang="en-US" altLang="zh-CN" sz="2000" b="1">
                              <a:solidFill>
                                <a:srgbClr val="C00000"/>
                              </a:solidFill>
                              <a:latin typeface="Cambria Math" panose="02040503050406030204" pitchFamily="18" charset="0"/>
                            </a:rPr>
                            <m:t>,</m:t>
                          </m:r>
                          <m:r>
                            <a:rPr lang="en-US" altLang="zh-CN" sz="2000" b="1">
                              <a:solidFill>
                                <a:srgbClr val="C00000"/>
                              </a:solidFill>
                              <a:latin typeface="Cambria Math" panose="02040503050406030204" pitchFamily="18" charset="0"/>
                            </a:rPr>
                            <m:t>𝐚</m:t>
                          </m:r>
                        </m:e>
                      </m:d>
                      <m:r>
                        <a:rPr lang="en-US" altLang="zh-CN" sz="2000" b="1">
                          <a:solidFill>
                            <a:srgbClr val="C00000"/>
                          </a:solidFill>
                          <a:latin typeface="Cambria Math" panose="02040503050406030204" pitchFamily="18" charset="0"/>
                        </a:rPr>
                        <m:t>=</m:t>
                      </m:r>
                      <m:r>
                        <a:rPr lang="en-US" altLang="zh-CN" sz="2000" b="1">
                          <a:solidFill>
                            <a:srgbClr val="C00000"/>
                          </a:solidFill>
                          <a:latin typeface="Cambria Math" panose="02040503050406030204" pitchFamily="18" charset="0"/>
                        </a:rPr>
                        <m:t>𝐫</m:t>
                      </m:r>
                      <m:r>
                        <a:rPr lang="en-US" altLang="zh-CN" sz="2000" b="1">
                          <a:solidFill>
                            <a:srgbClr val="C00000"/>
                          </a:solidFill>
                          <a:latin typeface="Cambria Math" panose="02040503050406030204" pitchFamily="18" charset="0"/>
                        </a:rPr>
                        <m:t>+</m:t>
                      </m:r>
                      <m:sSub>
                        <m:sSubPr>
                          <m:ctrlPr>
                            <a:rPr lang="en-US" altLang="zh-CN" sz="2000" b="1" i="1">
                              <a:solidFill>
                                <a:srgbClr val="C00000"/>
                              </a:solidFill>
                              <a:latin typeface="Cambria Math"/>
                            </a:rPr>
                          </m:ctrlPr>
                        </m:sSubPr>
                        <m:e>
                          <m:r>
                            <a:rPr lang="en-US" altLang="zh-CN" sz="2000" b="1">
                              <a:solidFill>
                                <a:srgbClr val="C00000"/>
                              </a:solidFill>
                              <a:latin typeface="Cambria Math" panose="02040503050406030204" pitchFamily="18" charset="0"/>
                            </a:rPr>
                            <m:t>𝐦𝐚𝐱</m:t>
                          </m:r>
                        </m:e>
                        <m:sub>
                          <m:sSup>
                            <m:sSupPr>
                              <m:ctrlPr>
                                <a:rPr lang="en-US" altLang="zh-CN" sz="2000" b="1" i="1">
                                  <a:solidFill>
                                    <a:srgbClr val="C00000"/>
                                  </a:solidFill>
                                  <a:latin typeface="Cambria Math"/>
                                </a:rPr>
                              </m:ctrlPr>
                            </m:sSupPr>
                            <m:e>
                              <m:r>
                                <a:rPr lang="en-US" altLang="zh-CN" sz="2000" b="1">
                                  <a:solidFill>
                                    <a:srgbClr val="C00000"/>
                                  </a:solidFill>
                                  <a:latin typeface="Cambria Math" panose="02040503050406030204" pitchFamily="18" charset="0"/>
                                </a:rPr>
                                <m:t>𝐚</m:t>
                              </m:r>
                            </m:e>
                            <m:sup>
                              <m:r>
                                <a:rPr lang="en-US" altLang="zh-CN" sz="2000" b="1">
                                  <a:solidFill>
                                    <a:srgbClr val="C00000"/>
                                  </a:solidFill>
                                  <a:latin typeface="Cambria Math" panose="02040503050406030204" pitchFamily="18" charset="0"/>
                                </a:rPr>
                                <m:t>′</m:t>
                              </m:r>
                            </m:sup>
                          </m:sSup>
                        </m:sub>
                      </m:sSub>
                      <m:r>
                        <a:rPr lang="en-US" altLang="zh-CN" sz="2000" b="1">
                          <a:solidFill>
                            <a:srgbClr val="C00000"/>
                          </a:solidFill>
                          <a:latin typeface="Cambria Math" panose="02040503050406030204" pitchFamily="18" charset="0"/>
                        </a:rPr>
                        <m:t>𝐐</m:t>
                      </m:r>
                      <m:r>
                        <a:rPr lang="en-US" altLang="zh-CN" sz="2000" b="1">
                          <a:solidFill>
                            <a:srgbClr val="C00000"/>
                          </a:solidFill>
                          <a:latin typeface="Cambria Math" panose="02040503050406030204" pitchFamily="18" charset="0"/>
                        </a:rPr>
                        <m:t>(</m:t>
                      </m:r>
                      <m:sSup>
                        <m:sSupPr>
                          <m:ctrlPr>
                            <a:rPr lang="en-US" altLang="zh-CN" sz="2000" b="1" i="1">
                              <a:solidFill>
                                <a:srgbClr val="C00000"/>
                              </a:solidFill>
                              <a:latin typeface="Cambria Math"/>
                            </a:rPr>
                          </m:ctrlPr>
                        </m:sSupPr>
                        <m:e>
                          <m:r>
                            <a:rPr lang="en-US" altLang="zh-CN" sz="2000" b="1">
                              <a:solidFill>
                                <a:srgbClr val="C00000"/>
                              </a:solidFill>
                              <a:latin typeface="Cambria Math" panose="02040503050406030204" pitchFamily="18" charset="0"/>
                            </a:rPr>
                            <m:t>𝐬</m:t>
                          </m:r>
                        </m:e>
                        <m:sup>
                          <m:r>
                            <a:rPr lang="en-US" altLang="zh-CN" sz="2000" b="1">
                              <a:solidFill>
                                <a:srgbClr val="C00000"/>
                              </a:solidFill>
                              <a:latin typeface="Cambria Math" panose="02040503050406030204" pitchFamily="18" charset="0"/>
                            </a:rPr>
                            <m:t>′</m:t>
                          </m:r>
                        </m:sup>
                      </m:sSup>
                      <m:r>
                        <a:rPr lang="en-US" altLang="zh-CN" sz="2000" b="1">
                          <a:solidFill>
                            <a:srgbClr val="C00000"/>
                          </a:solidFill>
                          <a:latin typeface="Cambria Math" panose="02040503050406030204" pitchFamily="18" charset="0"/>
                        </a:rPr>
                        <m:t>,</m:t>
                      </m:r>
                      <m:sSup>
                        <m:sSupPr>
                          <m:ctrlPr>
                            <a:rPr lang="en-US" altLang="zh-CN" sz="2000" b="1" i="1">
                              <a:solidFill>
                                <a:srgbClr val="C00000"/>
                              </a:solidFill>
                              <a:latin typeface="Cambria Math"/>
                            </a:rPr>
                          </m:ctrlPr>
                        </m:sSupPr>
                        <m:e>
                          <m:r>
                            <a:rPr lang="en-US" altLang="zh-CN" sz="2000" b="1">
                              <a:solidFill>
                                <a:srgbClr val="C00000"/>
                              </a:solidFill>
                              <a:latin typeface="Cambria Math" panose="02040503050406030204" pitchFamily="18" charset="0"/>
                            </a:rPr>
                            <m:t>𝐚</m:t>
                          </m:r>
                        </m:e>
                        <m:sup>
                          <m:r>
                            <a:rPr lang="en-US" altLang="zh-CN" sz="2000" b="1">
                              <a:solidFill>
                                <a:srgbClr val="C00000"/>
                              </a:solidFill>
                              <a:latin typeface="Cambria Math" panose="02040503050406030204" pitchFamily="18" charset="0"/>
                            </a:rPr>
                            <m:t>′</m:t>
                          </m:r>
                        </m:sup>
                      </m:sSup>
                      <m:r>
                        <a:rPr lang="en-US" altLang="zh-CN" sz="2000" b="1">
                          <a:solidFill>
                            <a:srgbClr val="C00000"/>
                          </a:solidFill>
                          <a:latin typeface="Cambria Math" panose="02040503050406030204" pitchFamily="18" charset="0"/>
                          <a:ea typeface="MS Mincho" charset="0"/>
                          <a:cs typeface="Cambria Math" panose="02040503050406030204" pitchFamily="18" charset="0"/>
                        </a:rPr>
                        <m:t>)</m:t>
                      </m:r>
                    </m:oMath>
                  </m:oMathPara>
                </a14:m>
                <a:endParaRPr lang="en-US" altLang="zh-CN" sz="2000" b="1" dirty="0">
                  <a:solidFill>
                    <a:srgbClr val="C00000"/>
                  </a:solidFill>
                  <a:latin typeface="Cambria Math" panose="02040503050406030204" pitchFamily="18" charset="0"/>
                  <a:ea typeface="MS Mincho" charset="0"/>
                  <a:cs typeface="Cambria Math" panose="02040503050406030204" pitchFamily="18" charset="0"/>
                </a:endParaRPr>
              </a:p>
            </p:txBody>
          </p:sp>
        </mc:Choice>
        <mc:Fallback xmlns="">
          <p:sp>
            <p:nvSpPr>
              <p:cNvPr id="63" name="云形标注 62"/>
              <p:cNvSpPr>
                <a:spLocks noRot="1" noChangeAspect="1" noMove="1" noResize="1" noEditPoints="1" noAdjustHandles="1" noChangeArrowheads="1" noChangeShapeType="1" noTextEdit="1"/>
              </p:cNvSpPr>
              <p:nvPr/>
            </p:nvSpPr>
            <p:spPr>
              <a:xfrm>
                <a:off x="6828186" y="1035027"/>
                <a:ext cx="5363814" cy="1067588"/>
              </a:xfrm>
              <a:prstGeom prst="cloudCallout">
                <a:avLst>
                  <a:gd name="adj1" fmla="val -45694"/>
                  <a:gd name="adj2" fmla="val 105883"/>
                </a:avLst>
              </a:prstGeom>
              <a:blipFill rotWithShape="1">
                <a:blip r:embed="rId12"/>
                <a:stretch>
                  <a:fillRect l="-202" t="-295" r="-166" b="-59230"/>
                </a:stretch>
              </a:blipFill>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169938" y="3010189"/>
                <a:ext cx="3645229" cy="839974"/>
              </a:xfrm>
              <a:prstGeom prst="rect">
                <a:avLst/>
              </a:prstGeom>
            </p:spPr>
            <p:txBody>
              <a:bodyPr wrap="none">
                <a:spAutoFit/>
              </a:bodyPr>
              <a:lstStyle/>
              <a:p>
                <a:pPr lvl="2">
                  <a:lnSpc>
                    <a:spcPct val="200000"/>
                  </a:lnSpc>
                  <a:buClr>
                    <a:srgbClr val="FF0000"/>
                  </a:buClr>
                </a:pPr>
                <a14:m>
                  <m:oMathPara xmlns:m="http://schemas.openxmlformats.org/officeDocument/2006/math">
                    <m:oMathParaPr>
                      <m:jc m:val="left"/>
                    </m:oMathParaPr>
                    <m:oMath xmlns:m="http://schemas.openxmlformats.org/officeDocument/2006/math">
                      <m:r>
                        <a:rPr lang="en-US" altLang="zh-CN" sz="2400">
                          <a:latin typeface="Cambria Math" panose="02040503050406030204" pitchFamily="18" charset="0"/>
                        </a:rPr>
                        <m:t>𝑟</m:t>
                      </m:r>
                      <m:r>
                        <a:rPr lang="en-US" altLang="zh-CN" sz="2400">
                          <a:latin typeface="Cambria Math" panose="02040503050406030204" pitchFamily="18" charset="0"/>
                        </a:rPr>
                        <m:t>+</m:t>
                      </m:r>
                      <m:sSub>
                        <m:sSubPr>
                          <m:ctrlPr>
                            <a:rPr lang="en-US" altLang="zh-CN" sz="2400" i="1">
                              <a:latin typeface="Cambria Math"/>
                            </a:rPr>
                          </m:ctrlPr>
                        </m:sSubPr>
                        <m:e>
                          <m:r>
                            <a:rPr lang="en-US" altLang="zh-CN" sz="2400">
                              <a:latin typeface="Cambria Math" panose="02040503050406030204" pitchFamily="18" charset="0"/>
                            </a:rPr>
                            <m:t>𝑚𝑎</m:t>
                          </m:r>
                          <m:r>
                            <m:rPr>
                              <m:sty m:val="p"/>
                            </m:rPr>
                            <a:rPr lang="en-US" altLang="zh-CN" sz="2400">
                              <a:latin typeface="Cambria Math" panose="02040503050406030204" pitchFamily="18" charset="0"/>
                            </a:rPr>
                            <m:t>x</m:t>
                          </m:r>
                        </m:e>
                        <m:sub>
                          <m:sSup>
                            <m:sSupPr>
                              <m:ctrlPr>
                                <a:rPr lang="en-US" altLang="zh-CN" sz="2400" i="1">
                                  <a:latin typeface="Cambria Math"/>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m:t>
                              </m:r>
                            </m:sup>
                          </m:sSup>
                        </m:sub>
                      </m:sSub>
                      <m:r>
                        <a:rPr lang="en-US" altLang="zh-CN" sz="2400">
                          <a:latin typeface="Cambria Math" panose="02040503050406030204" pitchFamily="18" charset="0"/>
                        </a:rPr>
                        <m:t>𝑄</m:t>
                      </m:r>
                      <m:r>
                        <a:rPr lang="en-US" altLang="zh-CN" sz="2400">
                          <a:latin typeface="Cambria Math" panose="02040503050406030204" pitchFamily="18" charset="0"/>
                        </a:rPr>
                        <m:t>(</m:t>
                      </m:r>
                      <m:sSup>
                        <m:sSupPr>
                          <m:ctrlPr>
                            <a:rPr lang="en-US" altLang="zh-CN" sz="2400" i="1">
                              <a:latin typeface="Cambria Math"/>
                            </a:rPr>
                          </m:ctrlPr>
                        </m:sSupPr>
                        <m:e>
                          <m:r>
                            <a:rPr lang="en-US" altLang="zh-CN" sz="2400">
                              <a:latin typeface="Cambria Math" panose="02040503050406030204" pitchFamily="18" charset="0"/>
                            </a:rPr>
                            <m:t>𝑠</m:t>
                          </m:r>
                        </m:e>
                        <m:sup>
                          <m:r>
                            <a:rPr lang="en-US" altLang="zh-CN" sz="2400">
                              <a:latin typeface="Cambria Math" panose="02040503050406030204" pitchFamily="18" charset="0"/>
                            </a:rPr>
                            <m:t>′</m:t>
                          </m:r>
                        </m:sup>
                      </m:sSup>
                      <m:r>
                        <a:rPr lang="en-US" altLang="zh-CN" sz="2400">
                          <a:latin typeface="Cambria Math" panose="02040503050406030204" pitchFamily="18" charset="0"/>
                        </a:rPr>
                        <m:t>,</m:t>
                      </m:r>
                      <m:sSup>
                        <m:sSupPr>
                          <m:ctrlPr>
                            <a:rPr lang="en-US" altLang="zh-CN" sz="2400" i="1">
                              <a:latin typeface="Cambria Math"/>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m:t>
                          </m:r>
                        </m:sup>
                      </m:sSup>
                      <m:r>
                        <a:rPr lang="en-US" altLang="zh-CN" sz="2400">
                          <a:latin typeface="Cambria Math" panose="02040503050406030204" pitchFamily="18" charset="0"/>
                        </a:rPr>
                        <m:t>)</m:t>
                      </m:r>
                    </m:oMath>
                  </m:oMathPara>
                </a14:m>
                <a:endParaRPr lang="en-US" altLang="zh-CN" sz="2400" dirty="0"/>
              </a:p>
            </p:txBody>
          </p:sp>
        </mc:Choice>
        <mc:Fallback xmlns="">
          <p:sp>
            <p:nvSpPr>
              <p:cNvPr id="64" name="矩形 63"/>
              <p:cNvSpPr>
                <a:spLocks noRot="1" noChangeAspect="1" noMove="1" noResize="1" noEditPoints="1" noAdjustHandles="1" noChangeArrowheads="1" noChangeShapeType="1" noTextEdit="1"/>
              </p:cNvSpPr>
              <p:nvPr/>
            </p:nvSpPr>
            <p:spPr>
              <a:xfrm>
                <a:off x="6169938" y="3010189"/>
                <a:ext cx="3645229" cy="839974"/>
              </a:xfrm>
              <a:prstGeom prst="rect">
                <a:avLst/>
              </a:prstGeom>
              <a:blipFill rotWithShape="1">
                <a:blip r:embed="rId13"/>
                <a:stretch>
                  <a:fillRect l="-8" t="-34" r="17"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7158388" y="4056647"/>
                <a:ext cx="10934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𝑄</m:t>
                      </m:r>
                      <m:r>
                        <a:rPr lang="en-US" altLang="zh-CN" i="1" smtClean="0">
                          <a:latin typeface="Cambria Math" panose="02040503050406030204" pitchFamily="18" charset="0"/>
                        </a:rPr>
                        <m:t>(</m:t>
                      </m:r>
                      <m:r>
                        <a:rPr lang="en-US" altLang="zh-CN" i="1" smtClean="0">
                          <a:latin typeface="Cambria Math" panose="02040503050406030204" pitchFamily="18" charset="0"/>
                        </a:rPr>
                        <m:t>𝑠</m:t>
                      </m:r>
                      <m:r>
                        <a:rPr lang="en-US" altLang="zh-CN" i="1" smtClean="0">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oMath>
                  </m:oMathPara>
                </a14:m>
                <a:endParaRPr lang="zh-CN" altLang="en-US" dirty="0"/>
              </a:p>
            </p:txBody>
          </p:sp>
        </mc:Choice>
        <mc:Fallback xmlns="">
          <p:sp>
            <p:nvSpPr>
              <p:cNvPr id="65" name="矩形 64"/>
              <p:cNvSpPr>
                <a:spLocks noRot="1" noChangeAspect="1" noMove="1" noResize="1" noEditPoints="1" noAdjustHandles="1" noChangeArrowheads="1" noChangeShapeType="1" noTextEdit="1"/>
              </p:cNvSpPr>
              <p:nvPr/>
            </p:nvSpPr>
            <p:spPr>
              <a:xfrm>
                <a:off x="7158388" y="4056647"/>
                <a:ext cx="1093441" cy="369332"/>
              </a:xfrm>
              <a:prstGeom prst="rect">
                <a:avLst/>
              </a:prstGeom>
              <a:blipFill rotWithShape="1">
                <a:blip r:embed="rId14"/>
                <a:stretch>
                  <a:fillRect l="-3" t="-72"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7188318" y="2669426"/>
                <a:ext cx="1025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oMath>
                  </m:oMathPara>
                </a14:m>
                <a:endParaRPr lang="zh-CN" altLang="en-US" dirty="0"/>
              </a:p>
            </p:txBody>
          </p:sp>
        </mc:Choice>
        <mc:Fallback xmlns="">
          <p:sp>
            <p:nvSpPr>
              <p:cNvPr id="66" name="矩形 65"/>
              <p:cNvSpPr>
                <a:spLocks noRot="1" noChangeAspect="1" noMove="1" noResize="1" noEditPoints="1" noAdjustHandles="1" noChangeArrowheads="1" noChangeShapeType="1" noTextEdit="1"/>
              </p:cNvSpPr>
              <p:nvPr/>
            </p:nvSpPr>
            <p:spPr>
              <a:xfrm>
                <a:off x="7188318" y="2669426"/>
                <a:ext cx="1025922" cy="369332"/>
              </a:xfrm>
              <a:prstGeom prst="rect">
                <a:avLst/>
              </a:prstGeom>
              <a:blipFill rotWithShape="1">
                <a:blip r:embed="rId5"/>
                <a:stretch>
                  <a:fillRect l="-12" t="-141" r="50" b="77"/>
                </a:stretch>
              </a:blipFill>
            </p:spPr>
            <p:txBody>
              <a:bodyPr/>
              <a:lstStyle/>
              <a:p>
                <a:r>
                  <a:rPr lang="zh-CN" altLang="en-US">
                    <a:noFill/>
                  </a:rPr>
                  <a:t> </a:t>
                </a:r>
              </a:p>
            </p:txBody>
          </p:sp>
        </mc:Fallback>
      </mc:AlternateContent>
      <p:sp>
        <p:nvSpPr>
          <p:cNvPr id="3" name="等于号 2"/>
          <p:cNvSpPr/>
          <p:nvPr/>
        </p:nvSpPr>
        <p:spPr>
          <a:xfrm rot="5400000">
            <a:off x="2718328" y="4372997"/>
            <a:ext cx="819506" cy="49415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p:cNvSpPr txBox="1"/>
              <p:nvPr/>
            </p:nvSpPr>
            <p:spPr>
              <a:xfrm>
                <a:off x="4851807" y="3549217"/>
                <a:ext cx="2580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4851807" y="3549217"/>
                <a:ext cx="258084" cy="553998"/>
              </a:xfrm>
              <a:prstGeom prst="rect">
                <a:avLst/>
              </a:prstGeom>
              <a:blipFill rotWithShape="1">
                <a:blip r:embed="rId15"/>
                <a:stretch>
                  <a:fillRect l="-158" t="-36" r="-1951" b="87"/>
                </a:stretch>
              </a:blipFill>
            </p:spPr>
            <p:txBody>
              <a:bodyPr/>
              <a:lstStyle/>
              <a:p>
                <a:r>
                  <a:rPr lang="zh-CN" altLang="en-US">
                    <a:noFill/>
                  </a:rPr>
                  <a:t> </a:t>
                </a:r>
              </a:p>
            </p:txBody>
          </p:sp>
        </mc:Fallback>
      </mc:AlternateContent>
      <p:grpSp>
        <p:nvGrpSpPr>
          <p:cNvPr id="20" name="组合 19"/>
          <p:cNvGrpSpPr/>
          <p:nvPr/>
        </p:nvGrpSpPr>
        <p:grpSpPr>
          <a:xfrm>
            <a:off x="1829321" y="4682424"/>
            <a:ext cx="7552483" cy="2079120"/>
            <a:chOff x="1829321" y="4682424"/>
            <a:chExt cx="7552483" cy="2079120"/>
          </a:xfrm>
        </p:grpSpPr>
        <mc:AlternateContent xmlns:mc="http://schemas.openxmlformats.org/markup-compatibility/2006" xmlns:a14="http://schemas.microsoft.com/office/drawing/2010/main">
          <mc:Choice Requires="a14">
            <p:sp>
              <p:nvSpPr>
                <p:cNvPr id="33" name="矩形 32"/>
                <p:cNvSpPr/>
                <p:nvPr/>
              </p:nvSpPr>
              <p:spPr>
                <a:xfrm>
                  <a:off x="1829321" y="5328156"/>
                  <a:ext cx="70061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3600" i="1">
                                <a:latin typeface="Cambria Math"/>
                              </a:rPr>
                            </m:ctrlPr>
                          </m:sSupPr>
                          <m:e>
                            <m:r>
                              <a:rPr lang="en-US" altLang="zh-CN" sz="3600" i="1">
                                <a:latin typeface="Cambria Math" panose="02040503050406030204" pitchFamily="18" charset="0"/>
                              </a:rPr>
                              <m:t>𝑠</m:t>
                            </m:r>
                          </m:e>
                          <m:sup>
                            <m:r>
                              <a:rPr lang="en-US" altLang="zh-CN" sz="3600" i="1">
                                <a:latin typeface="Cambria Math" panose="02040503050406030204" pitchFamily="18" charset="0"/>
                              </a:rPr>
                              <m:t>′</m:t>
                            </m:r>
                          </m:sup>
                        </m:sSup>
                      </m:oMath>
                    </m:oMathPara>
                  </a14:m>
                  <a:endParaRPr lang="zh-CN" altLang="en-US" sz="3600" dirty="0"/>
                </a:p>
              </p:txBody>
            </p:sp>
          </mc:Choice>
          <mc:Fallback xmlns="">
            <p:sp>
              <p:nvSpPr>
                <p:cNvPr id="33" name="矩形 32"/>
                <p:cNvSpPr>
                  <a:spLocks noRot="1" noChangeAspect="1" noMove="1" noResize="1" noEditPoints="1" noAdjustHandles="1" noChangeArrowheads="1" noChangeShapeType="1" noTextEdit="1"/>
                </p:cNvSpPr>
                <p:nvPr/>
              </p:nvSpPr>
              <p:spPr>
                <a:xfrm>
                  <a:off x="1829321" y="5328156"/>
                  <a:ext cx="700613" cy="646331"/>
                </a:xfrm>
                <a:prstGeom prst="rect">
                  <a:avLst/>
                </a:prstGeom>
                <a:blipFill rotWithShape="1">
                  <a:blip r:embed="rId16"/>
                </a:blipFill>
              </p:spPr>
              <p:txBody>
                <a:bodyPr/>
                <a:lstStyle/>
                <a:p>
                  <a:r>
                    <a:rPr lang="zh-CN" altLang="en-US">
                      <a:noFill/>
                    </a:rPr>
                    <a:t> </a:t>
                  </a:r>
                </a:p>
              </p:txBody>
            </p:sp>
          </mc:Fallback>
        </mc:AlternateContent>
        <p:sp>
          <p:nvSpPr>
            <p:cNvPr id="37" name="矩形 36"/>
            <p:cNvSpPr/>
            <p:nvPr/>
          </p:nvSpPr>
          <p:spPr>
            <a:xfrm>
              <a:off x="4172654" y="4858207"/>
              <a:ext cx="1621286" cy="461665"/>
            </a:xfrm>
            <a:prstGeom prst="rect">
              <a:avLst/>
            </a:prstGeom>
            <a:ln>
              <a:solidFill>
                <a:schemeClr val="tx1"/>
              </a:solidFill>
            </a:ln>
          </p:spPr>
          <p:txBody>
            <a:bodyPr wrap="square">
              <a:spAutoFit/>
            </a:bodyPr>
            <a:lstStyle/>
            <a:p>
              <a:endParaRPr lang="zh-CN" altLang="en-US" sz="2400" dirty="0"/>
            </a:p>
          </p:txBody>
        </p:sp>
        <p:sp>
          <p:nvSpPr>
            <p:cNvPr id="38" name="矩形 37"/>
            <p:cNvSpPr/>
            <p:nvPr/>
          </p:nvSpPr>
          <p:spPr>
            <a:xfrm>
              <a:off x="2701680" y="4725762"/>
              <a:ext cx="852805" cy="2035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2377493" y="5732424"/>
              <a:ext cx="2645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800494" y="5558987"/>
              <a:ext cx="684803" cy="369332"/>
            </a:xfrm>
            <a:prstGeom prst="rect">
              <a:avLst/>
            </a:prstGeom>
            <a:noFill/>
          </p:spPr>
          <p:txBody>
            <a:bodyPr wrap="none" rtlCol="0">
              <a:spAutoFit/>
            </a:bodyPr>
            <a:lstStyle/>
            <a:p>
              <a:r>
                <a:rPr lang="en-US" altLang="zh-CN" dirty="0"/>
                <a:t>DNN</a:t>
              </a:r>
              <a:endParaRPr lang="zh-CN" altLang="en-US" dirty="0"/>
            </a:p>
          </p:txBody>
        </p:sp>
        <p:sp>
          <p:nvSpPr>
            <p:cNvPr id="41" name="矩形 40"/>
            <p:cNvSpPr/>
            <p:nvPr/>
          </p:nvSpPr>
          <p:spPr>
            <a:xfrm>
              <a:off x="4172654" y="5512822"/>
              <a:ext cx="1621286" cy="461665"/>
            </a:xfrm>
            <a:prstGeom prst="rect">
              <a:avLst/>
            </a:prstGeom>
            <a:ln>
              <a:solidFill>
                <a:schemeClr val="tx1"/>
              </a:solidFill>
            </a:ln>
          </p:spPr>
          <p:txBody>
            <a:bodyPr wrap="square">
              <a:spAutoFit/>
            </a:bodyPr>
            <a:lstStyle/>
            <a:p>
              <a:endParaRPr lang="zh-CN" altLang="en-US" sz="2400" dirty="0"/>
            </a:p>
          </p:txBody>
        </p:sp>
        <p:sp>
          <p:nvSpPr>
            <p:cNvPr id="42" name="矩形 41"/>
            <p:cNvSpPr/>
            <p:nvPr/>
          </p:nvSpPr>
          <p:spPr>
            <a:xfrm>
              <a:off x="4172654" y="6252599"/>
              <a:ext cx="1621286" cy="461665"/>
            </a:xfrm>
            <a:prstGeom prst="rect">
              <a:avLst/>
            </a:prstGeom>
            <a:ln>
              <a:solidFill>
                <a:schemeClr val="tx1"/>
              </a:solidFill>
            </a:ln>
          </p:spPr>
          <p:txBody>
            <a:bodyPr wrap="square">
              <a:spAutoFit/>
            </a:bodyPr>
            <a:lstStyle/>
            <a:p>
              <a:endParaRPr lang="zh-CN" altLang="en-US" sz="2400" dirty="0"/>
            </a:p>
          </p:txBody>
        </p:sp>
        <p:cxnSp>
          <p:nvCxnSpPr>
            <p:cNvPr id="43" name="直接箭头连接符 42"/>
            <p:cNvCxnSpPr>
              <a:stCxn id="38" idx="3"/>
              <a:endCxn id="37" idx="1"/>
            </p:cNvCxnSpPr>
            <p:nvPr/>
          </p:nvCxnSpPr>
          <p:spPr>
            <a:xfrm flipV="1">
              <a:off x="3554484" y="5089039"/>
              <a:ext cx="618170" cy="654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8" idx="3"/>
              <a:endCxn id="41" idx="1"/>
            </p:cNvCxnSpPr>
            <p:nvPr/>
          </p:nvCxnSpPr>
          <p:spPr>
            <a:xfrm>
              <a:off x="3554484" y="5743654"/>
              <a:ext cx="61817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8" idx="3"/>
              <a:endCxn id="42" idx="1"/>
            </p:cNvCxnSpPr>
            <p:nvPr/>
          </p:nvCxnSpPr>
          <p:spPr>
            <a:xfrm>
              <a:off x="3554484" y="5743653"/>
              <a:ext cx="618170" cy="7397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45"/>
                <p:cNvSpPr/>
                <p:nvPr/>
              </p:nvSpPr>
              <p:spPr>
                <a:xfrm>
                  <a:off x="4420453" y="4904372"/>
                  <a:ext cx="11010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oMath>
                    </m:oMathPara>
                  </a14:m>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4420453" y="4904372"/>
                  <a:ext cx="1101006" cy="369332"/>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4459201" y="5558987"/>
                  <a:ext cx="11063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oMath>
                    </m:oMathPara>
                  </a14:m>
                  <a:endParaRPr lang="zh-CN" altLang="en-US" dirty="0"/>
                </a:p>
              </p:txBody>
            </p:sp>
          </mc:Choice>
          <mc:Fallback xmlns="">
            <p:sp>
              <p:nvSpPr>
                <p:cNvPr id="47" name="矩形 46"/>
                <p:cNvSpPr>
                  <a:spLocks noRot="1" noChangeAspect="1" noMove="1" noResize="1" noEditPoints="1" noAdjustHandles="1" noChangeArrowheads="1" noChangeShapeType="1" noTextEdit="1"/>
                </p:cNvSpPr>
                <p:nvPr/>
              </p:nvSpPr>
              <p:spPr>
                <a:xfrm>
                  <a:off x="4459201" y="5558987"/>
                  <a:ext cx="1106329" cy="369332"/>
                </a:xfrm>
                <a:prstGeom prst="rect">
                  <a:avLst/>
                </a:prstGeom>
                <a:blipFill rotWithShape="1">
                  <a:blip r:embed="rId1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459201" y="6266326"/>
                  <a:ext cx="1168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𝑄</m:t>
                        </m:r>
                        <m:r>
                          <a:rPr lang="en-US" altLang="zh-CN" i="1" smtClean="0">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oMath>
                    </m:oMathPara>
                  </a14:m>
                  <a:endParaRPr lang="zh-CN" altLang="en-US" dirty="0"/>
                </a:p>
              </p:txBody>
            </p:sp>
          </mc:Choice>
          <mc:Fallback xmlns="">
            <p:sp>
              <p:nvSpPr>
                <p:cNvPr id="48" name="矩形 47"/>
                <p:cNvSpPr>
                  <a:spLocks noRot="1" noChangeAspect="1" noMove="1" noResize="1" noEditPoints="1" noAdjustHandles="1" noChangeArrowheads="1" noChangeShapeType="1" noTextEdit="1"/>
                </p:cNvSpPr>
                <p:nvPr/>
              </p:nvSpPr>
              <p:spPr>
                <a:xfrm>
                  <a:off x="4459201" y="6266326"/>
                  <a:ext cx="1168525" cy="369332"/>
                </a:xfrm>
                <a:prstGeom prst="rect">
                  <a:avLst/>
                </a:prstGeom>
                <a:blipFill rotWithShape="1">
                  <a:blip r:embed="rId19"/>
                </a:blipFill>
              </p:spPr>
              <p:txBody>
                <a:bodyPr/>
                <a:lstStyle/>
                <a:p>
                  <a:r>
                    <a:rPr lang="zh-CN" altLang="en-US">
                      <a:noFill/>
                    </a:rPr>
                    <a:t> </a:t>
                  </a:r>
                </a:p>
              </p:txBody>
            </p:sp>
          </mc:Fallback>
        </mc:AlternateContent>
        <p:sp>
          <p:nvSpPr>
            <p:cNvPr id="49" name="左大括号 48"/>
            <p:cNvSpPr/>
            <p:nvPr/>
          </p:nvSpPr>
          <p:spPr>
            <a:xfrm flipH="1">
              <a:off x="6043810" y="5098125"/>
              <a:ext cx="368300" cy="1403488"/>
            </a:xfrm>
            <a:prstGeom prst="leftBrace">
              <a:avLst>
                <a:gd name="adj1" fmla="val 81976"/>
                <a:gd name="adj2" fmla="val 49524"/>
              </a:avLst>
            </a:prstGeom>
            <a:ln>
              <a:solidFill>
                <a:srgbClr val="FF0000"/>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50" name="任意多边形 49"/>
            <p:cNvSpPr/>
            <p:nvPr/>
          </p:nvSpPr>
          <p:spPr>
            <a:xfrm rot="19062212">
              <a:off x="6364284" y="4682424"/>
              <a:ext cx="3017520" cy="557671"/>
            </a:xfrm>
            <a:custGeom>
              <a:avLst/>
              <a:gdLst>
                <a:gd name="connsiteX0" fmla="*/ 0 w 3017520"/>
                <a:gd name="connsiteY0" fmla="*/ 7620 h 558290"/>
                <a:gd name="connsiteX1" fmla="*/ 632460 w 3017520"/>
                <a:gd name="connsiteY1" fmla="*/ 457200 h 558290"/>
                <a:gd name="connsiteX2" fmla="*/ 1874520 w 3017520"/>
                <a:gd name="connsiteY2" fmla="*/ 541020 h 558290"/>
                <a:gd name="connsiteX3" fmla="*/ 2743200 w 3017520"/>
                <a:gd name="connsiteY3" fmla="*/ 205740 h 558290"/>
                <a:gd name="connsiteX4" fmla="*/ 2971800 w 3017520"/>
                <a:gd name="connsiteY4" fmla="*/ 38100 h 558290"/>
                <a:gd name="connsiteX5" fmla="*/ 3017520 w 3017520"/>
                <a:gd name="connsiteY5" fmla="*/ 0 h 558290"/>
                <a:gd name="connsiteX0-1" fmla="*/ 0 w 3017520"/>
                <a:gd name="connsiteY0-2" fmla="*/ 7620 h 558290"/>
                <a:gd name="connsiteX1-3" fmla="*/ 632460 w 3017520"/>
                <a:gd name="connsiteY1-4" fmla="*/ 457200 h 558290"/>
                <a:gd name="connsiteX2-5" fmla="*/ 1874520 w 3017520"/>
                <a:gd name="connsiteY2-6" fmla="*/ 541020 h 558290"/>
                <a:gd name="connsiteX3-7" fmla="*/ 2743200 w 3017520"/>
                <a:gd name="connsiteY3-8" fmla="*/ 205740 h 558290"/>
                <a:gd name="connsiteX4-9" fmla="*/ 2926080 w 3017520"/>
                <a:gd name="connsiteY4-10" fmla="*/ 76200 h 558290"/>
                <a:gd name="connsiteX5-11" fmla="*/ 3017520 w 3017520"/>
                <a:gd name="connsiteY5-12" fmla="*/ 0 h 558290"/>
                <a:gd name="connsiteX0-13" fmla="*/ 0 w 3017520"/>
                <a:gd name="connsiteY0-14" fmla="*/ 7620 h 553338"/>
                <a:gd name="connsiteX1-15" fmla="*/ 632460 w 3017520"/>
                <a:gd name="connsiteY1-16" fmla="*/ 457200 h 553338"/>
                <a:gd name="connsiteX2-17" fmla="*/ 1874520 w 3017520"/>
                <a:gd name="connsiteY2-18" fmla="*/ 541020 h 553338"/>
                <a:gd name="connsiteX3-19" fmla="*/ 2651760 w 3017520"/>
                <a:gd name="connsiteY3-20" fmla="*/ 274320 h 553338"/>
                <a:gd name="connsiteX4-21" fmla="*/ 2926080 w 3017520"/>
                <a:gd name="connsiteY4-22" fmla="*/ 76200 h 553338"/>
                <a:gd name="connsiteX5-23" fmla="*/ 3017520 w 3017520"/>
                <a:gd name="connsiteY5-24" fmla="*/ 0 h 553338"/>
                <a:gd name="connsiteX0-25" fmla="*/ 0 w 3017520"/>
                <a:gd name="connsiteY0-26" fmla="*/ 7620 h 553338"/>
                <a:gd name="connsiteX1-27" fmla="*/ 632460 w 3017520"/>
                <a:gd name="connsiteY1-28" fmla="*/ 457200 h 553338"/>
                <a:gd name="connsiteX2-29" fmla="*/ 1874520 w 3017520"/>
                <a:gd name="connsiteY2-30" fmla="*/ 541020 h 553338"/>
                <a:gd name="connsiteX3-31" fmla="*/ 2651760 w 3017520"/>
                <a:gd name="connsiteY3-32" fmla="*/ 274320 h 553338"/>
                <a:gd name="connsiteX4-33" fmla="*/ 2926080 w 3017520"/>
                <a:gd name="connsiteY4-34" fmla="*/ 76200 h 553338"/>
                <a:gd name="connsiteX5-35" fmla="*/ 3017520 w 3017520"/>
                <a:gd name="connsiteY5-36" fmla="*/ 0 h 553338"/>
                <a:gd name="connsiteX0-37" fmla="*/ 0 w 3017520"/>
                <a:gd name="connsiteY0-38" fmla="*/ 7620 h 553338"/>
                <a:gd name="connsiteX1-39" fmla="*/ 632460 w 3017520"/>
                <a:gd name="connsiteY1-40" fmla="*/ 457200 h 553338"/>
                <a:gd name="connsiteX2-41" fmla="*/ 1874520 w 3017520"/>
                <a:gd name="connsiteY2-42" fmla="*/ 541020 h 553338"/>
                <a:gd name="connsiteX3-43" fmla="*/ 2651760 w 3017520"/>
                <a:gd name="connsiteY3-44" fmla="*/ 274320 h 553338"/>
                <a:gd name="connsiteX4-45" fmla="*/ 2926080 w 3017520"/>
                <a:gd name="connsiteY4-46" fmla="*/ 76200 h 553338"/>
                <a:gd name="connsiteX5-47" fmla="*/ 3017520 w 3017520"/>
                <a:gd name="connsiteY5-48" fmla="*/ 0 h 553338"/>
                <a:gd name="connsiteX0-49" fmla="*/ 0 w 3017520"/>
                <a:gd name="connsiteY0-50" fmla="*/ 7620 h 557671"/>
                <a:gd name="connsiteX1-51" fmla="*/ 632460 w 3017520"/>
                <a:gd name="connsiteY1-52" fmla="*/ 457200 h 557671"/>
                <a:gd name="connsiteX2-53" fmla="*/ 1874520 w 3017520"/>
                <a:gd name="connsiteY2-54" fmla="*/ 541020 h 557671"/>
                <a:gd name="connsiteX3-55" fmla="*/ 2651760 w 3017520"/>
                <a:gd name="connsiteY3-56" fmla="*/ 274320 h 557671"/>
                <a:gd name="connsiteX4-57" fmla="*/ 2926080 w 3017520"/>
                <a:gd name="connsiteY4-58" fmla="*/ 76200 h 557671"/>
                <a:gd name="connsiteX5-59" fmla="*/ 3017520 w 3017520"/>
                <a:gd name="connsiteY5-60" fmla="*/ 0 h 5576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17520" h="557671">
                  <a:moveTo>
                    <a:pt x="0" y="7620"/>
                  </a:moveTo>
                  <a:cubicBezTo>
                    <a:pt x="160020" y="187960"/>
                    <a:pt x="335280" y="345440"/>
                    <a:pt x="632460" y="457200"/>
                  </a:cubicBezTo>
                  <a:cubicBezTo>
                    <a:pt x="929640" y="568960"/>
                    <a:pt x="1537970" y="571500"/>
                    <a:pt x="1874520" y="541020"/>
                  </a:cubicBezTo>
                  <a:cubicBezTo>
                    <a:pt x="2211070" y="510540"/>
                    <a:pt x="2499360" y="359410"/>
                    <a:pt x="2651760" y="274320"/>
                  </a:cubicBezTo>
                  <a:cubicBezTo>
                    <a:pt x="2804160" y="189230"/>
                    <a:pt x="2865120" y="121920"/>
                    <a:pt x="2926080" y="76200"/>
                  </a:cubicBezTo>
                  <a:cubicBezTo>
                    <a:pt x="2987040" y="30480"/>
                    <a:pt x="3017520" y="1905"/>
                    <a:pt x="301752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1" name="文本框 50"/>
                <p:cNvSpPr txBox="1"/>
                <p:nvPr/>
              </p:nvSpPr>
              <p:spPr>
                <a:xfrm>
                  <a:off x="4839461" y="5799869"/>
                  <a:ext cx="2580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4839461" y="5799869"/>
                  <a:ext cx="258084" cy="553998"/>
                </a:xfrm>
                <a:prstGeom prst="rect">
                  <a:avLst/>
                </a:prstGeom>
                <a:blipFill rotWithShape="1">
                  <a:blip r:embed="rId15"/>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2" name="文本框 51"/>
              <p:cNvSpPr txBox="1"/>
              <p:nvPr/>
            </p:nvSpPr>
            <p:spPr>
              <a:xfrm>
                <a:off x="6628039" y="3573163"/>
                <a:ext cx="2580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m:t>
                      </m:r>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6628039" y="3573163"/>
                <a:ext cx="258084" cy="553998"/>
              </a:xfrm>
              <a:prstGeom prst="rect">
                <a:avLst/>
              </a:prstGeom>
              <a:blipFill rotWithShape="1">
                <a:blip r:embed="rId15"/>
                <a:stretch>
                  <a:fillRect l="-211" t="-3" r="-1897" b="53"/>
                </a:stretch>
              </a:blipFill>
            </p:spPr>
            <p:txBody>
              <a:bodyPr/>
              <a:lstStyle/>
              <a:p>
                <a:r>
                  <a:rPr lang="zh-CN" altLang="en-US">
                    <a:noFill/>
                  </a:rPr>
                  <a:t> </a:t>
                </a:r>
              </a:p>
            </p:txBody>
          </p:sp>
        </mc:Fallback>
      </mc:AlternateContent>
      <p:sp>
        <p:nvSpPr>
          <p:cNvPr id="21" name="灯片编号占位符 20"/>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44</a:t>
            </a:fld>
            <a:endParaRPr lang="zh-CN" altLang="zh-CN">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22" presetClass="entr" presetSubtype="8"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par>
                                <p:cTn id="29" presetID="22" presetClass="entr" presetSubtype="8"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32" grpId="0"/>
      <p:bldP spid="63" grpId="0" bldLvl="0" animBg="1"/>
      <p:bldP spid="64" grpId="0"/>
      <p:bldP spid="65" grpId="0"/>
      <p:bldP spid="66" grpId="0"/>
      <p:bldP spid="3" grpId="0" animBg="1"/>
      <p:bldP spid="5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Deep Q-Learning</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569962" y="1735907"/>
                <a:ext cx="7524751" cy="46166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buClr>
                    <a:srgbClr val="FF0000"/>
                  </a:buClr>
                  <a:buFont typeface="Wingdings" panose="05000000000000000000" pitchFamily="2" charset="2"/>
                  <a:buChar char="n"/>
                </a:pPr>
                <a:r>
                  <a:rPr lang="en-US" altLang="zh-CN" sz="2400" dirty="0"/>
                  <a:t>One step: </a:t>
                </a:r>
                <a14:m>
                  <m:oMath xmlns:m="http://schemas.openxmlformats.org/officeDocument/2006/math">
                    <m:r>
                      <a:rPr lang="en-US" altLang="zh-CN" sz="2400" i="1">
                        <a:latin typeface="Cambria Math" panose="02040503050406030204" pitchFamily="18" charset="0"/>
                      </a:rPr>
                      <m:t>&lt;</m:t>
                    </m:r>
                    <m:r>
                      <a:rPr lang="en-US" altLang="zh-CN" sz="2400" i="1">
                        <a:latin typeface="Cambria Math" panose="02040503050406030204" pitchFamily="18" charset="0"/>
                      </a:rPr>
                      <m:t>𝑠</m:t>
                    </m:r>
                    <m:r>
                      <a:rPr lang="en-US" altLang="zh-CN" sz="2400" i="1">
                        <a:latin typeface="Cambria Math" panose="02040503050406030204" pitchFamily="18" charset="0"/>
                      </a:rPr>
                      <m:t>,</m:t>
                    </m:r>
                    <m:sSup>
                      <m:sSupPr>
                        <m:ctrlPr>
                          <a:rPr lang="en-US" altLang="zh-CN" sz="2400" i="1">
                            <a:latin typeface="Cambria Math"/>
                          </a:rPr>
                        </m:ctrlPr>
                      </m:sSupPr>
                      <m:e>
                        <m:r>
                          <a:rPr lang="en-US" altLang="zh-CN" sz="2400" i="1">
                            <a:latin typeface="Cambria Math" panose="02040503050406030204" pitchFamily="18" charset="0"/>
                          </a:rPr>
                          <m:t>𝑎</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sSup>
                      <m:sSupPr>
                        <m:ctrlPr>
                          <a:rPr lang="en-US" altLang="zh-CN" sz="2400" i="1">
                            <a:latin typeface="Cambria Math"/>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r>
                      <a:rPr lang="en-US" altLang="zh-CN" sz="2400" i="1">
                        <a:latin typeface="Cambria Math" panose="02040503050406030204" pitchFamily="18" charset="0"/>
                      </a:rPr>
                      <m:t>&gt;</m:t>
                    </m:r>
                  </m:oMath>
                </a14:m>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569962" y="1735907"/>
                <a:ext cx="7524751" cy="461665"/>
              </a:xfrm>
              <a:prstGeom prst="rect">
                <a:avLst/>
              </a:prstGeom>
              <a:blipFill rotWithShape="1">
                <a:blip r:embed="rId3"/>
                <a:stretch>
                  <a:fillRect l="-5" t="-98" r="5" b="102"/>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18021" y="3298216"/>
                <a:ext cx="70061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𝑠</m:t>
                      </m:r>
                    </m:oMath>
                  </m:oMathPara>
                </a14:m>
                <a:endParaRPr lang="zh-CN" altLang="en-US" sz="3600" dirty="0"/>
              </a:p>
            </p:txBody>
          </p:sp>
        </mc:Choice>
        <mc:Fallback xmlns="">
          <p:sp>
            <p:nvSpPr>
              <p:cNvPr id="5" name="矩形 4"/>
              <p:cNvSpPr>
                <a:spLocks noRot="1" noChangeAspect="1" noMove="1" noResize="1" noEditPoints="1" noAdjustHandles="1" noChangeArrowheads="1" noChangeShapeType="1" noTextEdit="1"/>
              </p:cNvSpPr>
              <p:nvPr/>
            </p:nvSpPr>
            <p:spPr>
              <a:xfrm>
                <a:off x="318021" y="3298216"/>
                <a:ext cx="700613" cy="646331"/>
              </a:xfrm>
              <a:prstGeom prst="rect">
                <a:avLst/>
              </a:prstGeom>
              <a:blipFill rotWithShape="1">
                <a:blip r:embed="rId4"/>
                <a:stretch>
                  <a:fillRect l="-74" t="-4" r="13" b="87"/>
                </a:stretch>
              </a:blipFill>
            </p:spPr>
            <p:txBody>
              <a:bodyPr/>
              <a:lstStyle/>
              <a:p>
                <a:r>
                  <a:rPr lang="zh-CN" altLang="en-US">
                    <a:noFill/>
                  </a:rPr>
                  <a:t> </a:t>
                </a:r>
              </a:p>
            </p:txBody>
          </p:sp>
        </mc:Fallback>
      </mc:AlternateContent>
      <p:sp>
        <p:nvSpPr>
          <p:cNvPr id="6" name="矩形 5"/>
          <p:cNvSpPr/>
          <p:nvPr/>
        </p:nvSpPr>
        <p:spPr>
          <a:xfrm>
            <a:off x="2661354" y="2828267"/>
            <a:ext cx="1621286" cy="461665"/>
          </a:xfrm>
          <a:prstGeom prst="rect">
            <a:avLst/>
          </a:prstGeom>
          <a:ln>
            <a:solidFill>
              <a:schemeClr val="tx1"/>
            </a:solidFill>
          </a:ln>
        </p:spPr>
        <p:txBody>
          <a:bodyPr wrap="square">
            <a:spAutoFit/>
          </a:bodyPr>
          <a:lstStyle/>
          <a:p>
            <a:endParaRPr lang="zh-CN" altLang="en-US" sz="2400" dirty="0"/>
          </a:p>
        </p:txBody>
      </p:sp>
      <p:sp>
        <p:nvSpPr>
          <p:cNvPr id="8" name="矩形 7"/>
          <p:cNvSpPr/>
          <p:nvPr/>
        </p:nvSpPr>
        <p:spPr>
          <a:xfrm>
            <a:off x="1190380" y="2695822"/>
            <a:ext cx="852805" cy="2035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866193" y="3702484"/>
            <a:ext cx="2645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89194" y="3529047"/>
            <a:ext cx="684803" cy="369332"/>
          </a:xfrm>
          <a:prstGeom prst="rect">
            <a:avLst/>
          </a:prstGeom>
          <a:noFill/>
        </p:spPr>
        <p:txBody>
          <a:bodyPr wrap="none" rtlCol="0">
            <a:spAutoFit/>
          </a:bodyPr>
          <a:lstStyle/>
          <a:p>
            <a:r>
              <a:rPr lang="en-US" altLang="zh-CN" dirty="0"/>
              <a:t>DNN</a:t>
            </a:r>
            <a:endParaRPr lang="zh-CN" altLang="en-US" dirty="0"/>
          </a:p>
        </p:txBody>
      </p:sp>
      <p:sp>
        <p:nvSpPr>
          <p:cNvPr id="11" name="矩形 10"/>
          <p:cNvSpPr/>
          <p:nvPr/>
        </p:nvSpPr>
        <p:spPr>
          <a:xfrm>
            <a:off x="2661354" y="3482882"/>
            <a:ext cx="1621286" cy="461665"/>
          </a:xfrm>
          <a:prstGeom prst="rect">
            <a:avLst/>
          </a:prstGeom>
          <a:ln>
            <a:solidFill>
              <a:schemeClr val="tx1"/>
            </a:solidFill>
          </a:ln>
        </p:spPr>
        <p:txBody>
          <a:bodyPr wrap="square">
            <a:spAutoFit/>
          </a:bodyPr>
          <a:lstStyle/>
          <a:p>
            <a:endParaRPr lang="zh-CN" altLang="en-US" sz="2400" dirty="0"/>
          </a:p>
        </p:txBody>
      </p:sp>
      <p:sp>
        <p:nvSpPr>
          <p:cNvPr id="12" name="矩形 11"/>
          <p:cNvSpPr/>
          <p:nvPr/>
        </p:nvSpPr>
        <p:spPr>
          <a:xfrm>
            <a:off x="2661354" y="4222659"/>
            <a:ext cx="1621286" cy="461665"/>
          </a:xfrm>
          <a:prstGeom prst="rect">
            <a:avLst/>
          </a:prstGeom>
          <a:ln>
            <a:solidFill>
              <a:schemeClr val="tx1"/>
            </a:solidFill>
          </a:ln>
        </p:spPr>
        <p:txBody>
          <a:bodyPr wrap="square">
            <a:spAutoFit/>
          </a:bodyPr>
          <a:lstStyle/>
          <a:p>
            <a:endParaRPr lang="zh-CN" altLang="en-US" sz="2400" dirty="0"/>
          </a:p>
        </p:txBody>
      </p:sp>
      <p:cxnSp>
        <p:nvCxnSpPr>
          <p:cNvPr id="13" name="直接箭头连接符 12"/>
          <p:cNvCxnSpPr>
            <a:stCxn id="8" idx="3"/>
            <a:endCxn id="6" idx="1"/>
          </p:cNvCxnSpPr>
          <p:nvPr/>
        </p:nvCxnSpPr>
        <p:spPr>
          <a:xfrm flipV="1">
            <a:off x="2043184" y="3059099"/>
            <a:ext cx="618170" cy="654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8" idx="3"/>
            <a:endCxn id="11" idx="1"/>
          </p:cNvCxnSpPr>
          <p:nvPr/>
        </p:nvCxnSpPr>
        <p:spPr>
          <a:xfrm>
            <a:off x="2043184" y="3713714"/>
            <a:ext cx="61817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a:endCxn id="12" idx="1"/>
          </p:cNvCxnSpPr>
          <p:nvPr/>
        </p:nvCxnSpPr>
        <p:spPr>
          <a:xfrm>
            <a:off x="2043184" y="3713713"/>
            <a:ext cx="618170" cy="7397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2909153" y="2874432"/>
                <a:ext cx="1025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909153" y="2874432"/>
                <a:ext cx="1025922" cy="369332"/>
              </a:xfrm>
              <a:prstGeom prst="rect">
                <a:avLst/>
              </a:prstGeom>
              <a:blipFill rotWithShape="1">
                <a:blip r:embed="rId5"/>
                <a:stretch>
                  <a:fillRect l="-21" t="-114" r="60"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947900" y="3529047"/>
                <a:ext cx="10432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r>
                        <a:rPr lang="en-US" altLang="zh-CN" i="1">
                          <a:latin typeface="Cambria Math" panose="02040503050406030204" pitchFamily="18" charset="0"/>
                        </a:rPr>
                        <m:t>)</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2947900" y="3529047"/>
                <a:ext cx="1043298" cy="369332"/>
              </a:xfrm>
              <a:prstGeom prst="rect">
                <a:avLst/>
              </a:prstGeom>
              <a:blipFill rotWithShape="1">
                <a:blip r:embed="rId6"/>
                <a:stretch>
                  <a:fillRect l="-22" t="-95" r="21"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947901" y="4236386"/>
                <a:ext cx="10312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r>
                        <a:rPr lang="en-US" altLang="zh-CN" i="1">
                          <a:latin typeface="Cambria Math" panose="02040503050406030204" pitchFamily="18" charset="0"/>
                        </a:rPr>
                        <m:t>)</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2947901" y="4236386"/>
                <a:ext cx="1031243" cy="369332"/>
              </a:xfrm>
              <a:prstGeom prst="rect">
                <a:avLst/>
              </a:prstGeom>
              <a:blipFill rotWithShape="1">
                <a:blip r:embed="rId7"/>
                <a:stretch>
                  <a:fillRect l="-22" t="-81" r="23"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8581792" y="319906"/>
                <a:ext cx="1715470" cy="686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a:rPr>
                          </m:ctrlPr>
                        </m:dPr>
                        <m:e>
                          <m:eqArr>
                            <m:eqArrPr>
                              <m:ctrlPr>
                                <a:rPr lang="en-US" altLang="zh-CN" sz="2000" i="1">
                                  <a:latin typeface="Cambria Math"/>
                                </a:rPr>
                              </m:ctrlPr>
                            </m:eqArrPr>
                            <m:e>
                              <m:r>
                                <a:rPr lang="en-US" altLang="zh-CN" sz="2000" i="1">
                                  <a:latin typeface="Cambria Math" panose="02040503050406030204" pitchFamily="18" charset="0"/>
                                </a:rPr>
                                <m:t>&lt;</m:t>
                              </m:r>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r>
                                <a:rPr lang="en-US" altLang="zh-CN" sz="2000" i="1">
                                  <a:latin typeface="Cambria Math" panose="02040503050406030204" pitchFamily="18" charset="0"/>
                                </a:rPr>
                                <m:t>&gt;</m:t>
                              </m:r>
                            </m:e>
                            <m:e>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eqArr>
                        </m:e>
                      </m:d>
                    </m:oMath>
                  </m:oMathPara>
                </a14:m>
                <a:endParaRPr lang="zh-CN" altLang="en-US" sz="20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8581792" y="319906"/>
                <a:ext cx="1715470" cy="686535"/>
              </a:xfrm>
              <a:prstGeom prst="rect">
                <a:avLst/>
              </a:prstGeom>
              <a:blipFill rotWithShape="1">
                <a:blip r:embed="rId8"/>
                <a:stretch>
                  <a:fillRect l="-23" t="-73" r="-327" b="88"/>
                </a:stretch>
              </a:blipFill>
            </p:spPr>
            <p:txBody>
              <a:bodyPr/>
              <a:lstStyle/>
              <a:p>
                <a:r>
                  <a:rPr lang="zh-CN" altLang="en-US">
                    <a:noFill/>
                  </a:rPr>
                  <a:t> </a:t>
                </a:r>
              </a:p>
            </p:txBody>
          </p:sp>
        </mc:Fallback>
      </mc:AlternateContent>
      <p:sp>
        <p:nvSpPr>
          <p:cNvPr id="27" name="矩形 26"/>
          <p:cNvSpPr/>
          <p:nvPr/>
        </p:nvSpPr>
        <p:spPr>
          <a:xfrm>
            <a:off x="5015110" y="2828267"/>
            <a:ext cx="521507" cy="461665"/>
          </a:xfrm>
          <a:prstGeom prst="rect">
            <a:avLst/>
          </a:prstGeom>
          <a:ln>
            <a:solidFill>
              <a:schemeClr val="tx1"/>
            </a:solidFill>
          </a:ln>
        </p:spPr>
        <p:txBody>
          <a:bodyPr wrap="square">
            <a:spAutoFit/>
          </a:bodyPr>
          <a:lstStyle/>
          <a:p>
            <a:endParaRPr lang="zh-CN" altLang="en-US" sz="2400" dirty="0"/>
          </a:p>
        </p:txBody>
      </p:sp>
      <p:sp>
        <p:nvSpPr>
          <p:cNvPr id="28" name="矩形 27"/>
          <p:cNvSpPr/>
          <p:nvPr/>
        </p:nvSpPr>
        <p:spPr>
          <a:xfrm>
            <a:off x="5015110" y="3482882"/>
            <a:ext cx="521507" cy="461665"/>
          </a:xfrm>
          <a:prstGeom prst="rect">
            <a:avLst/>
          </a:prstGeom>
          <a:ln>
            <a:solidFill>
              <a:schemeClr val="tx1"/>
            </a:solidFill>
          </a:ln>
        </p:spPr>
        <p:txBody>
          <a:bodyPr wrap="square">
            <a:spAutoFit/>
          </a:bodyPr>
          <a:lstStyle/>
          <a:p>
            <a:endParaRPr lang="zh-CN" altLang="en-US" sz="2400" dirty="0"/>
          </a:p>
        </p:txBody>
      </p:sp>
      <p:sp>
        <p:nvSpPr>
          <p:cNvPr id="29" name="矩形 28"/>
          <p:cNvSpPr/>
          <p:nvPr/>
        </p:nvSpPr>
        <p:spPr>
          <a:xfrm>
            <a:off x="5015110" y="4222659"/>
            <a:ext cx="521507" cy="461665"/>
          </a:xfrm>
          <a:prstGeom prst="rect">
            <a:avLst/>
          </a:prstGeom>
          <a:ln>
            <a:solidFill>
              <a:schemeClr val="tx1"/>
            </a:solidFill>
          </a:ln>
        </p:spPr>
        <p:txBody>
          <a:bodyPr wrap="square">
            <a:spAutoFit/>
          </a:bodyPr>
          <a:lstStyle/>
          <a:p>
            <a:endParaRPr lang="zh-CN" altLang="en-US" sz="2400" dirty="0"/>
          </a:p>
        </p:txBody>
      </p:sp>
      <mc:AlternateContent xmlns:mc="http://schemas.openxmlformats.org/markup-compatibility/2006" xmlns:a14="http://schemas.microsoft.com/office/drawing/2010/main">
        <mc:Choice Requires="a14">
          <p:sp>
            <p:nvSpPr>
              <p:cNvPr id="30" name="矩形 29"/>
              <p:cNvSpPr/>
              <p:nvPr/>
            </p:nvSpPr>
            <p:spPr>
              <a:xfrm>
                <a:off x="5015110" y="2874432"/>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sub>
                      </m:sSub>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5015110" y="2874432"/>
                <a:ext cx="477438" cy="369332"/>
              </a:xfrm>
              <a:prstGeom prst="rect">
                <a:avLst/>
              </a:prstGeom>
              <a:blipFill rotWithShape="1">
                <a:blip r:embed="rId9"/>
                <a:stretch>
                  <a:fillRect l="-108" t="-114" r="91"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053857" y="3529047"/>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𝑑</m:t>
                          </m:r>
                        </m:e>
                        <m:sub>
                          <m:r>
                            <a:rPr lang="en-US" altLang="zh-CN" i="1">
                              <a:latin typeface="Cambria Math" panose="02040503050406030204" pitchFamily="18" charset="0"/>
                            </a:rPr>
                            <m:t>2</m:t>
                          </m:r>
                        </m:sub>
                      </m:sSub>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5053857" y="3529047"/>
                <a:ext cx="482760" cy="369332"/>
              </a:xfrm>
              <a:prstGeom prst="rect">
                <a:avLst/>
              </a:prstGeom>
              <a:blipFill rotWithShape="1">
                <a:blip r:embed="rId10"/>
                <a:stretch>
                  <a:fillRect l="-109" t="-95" r="11"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5053857" y="423638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𝑑</m:t>
                          </m:r>
                        </m:e>
                        <m:sub>
                          <m:r>
                            <a:rPr lang="en-US" altLang="zh-CN" i="1">
                              <a:latin typeface="Cambria Math" panose="02040503050406030204" pitchFamily="18" charset="0"/>
                            </a:rPr>
                            <m:t>3</m:t>
                          </m:r>
                        </m:sub>
                      </m:sSub>
                    </m:oMath>
                  </m:oMathPara>
                </a14:m>
                <a:endParaRPr lang="zh-CN" altLang="en-US" dirty="0"/>
              </a:p>
            </p:txBody>
          </p:sp>
        </mc:Choice>
        <mc:Fallback xmlns="">
          <p:sp>
            <p:nvSpPr>
              <p:cNvPr id="32" name="矩形 31"/>
              <p:cNvSpPr>
                <a:spLocks noRot="1" noChangeAspect="1" noMove="1" noResize="1" noEditPoints="1" noAdjustHandles="1" noChangeArrowheads="1" noChangeShapeType="1" noTextEdit="1"/>
              </p:cNvSpPr>
              <p:nvPr/>
            </p:nvSpPr>
            <p:spPr>
              <a:xfrm>
                <a:off x="5053857" y="4236386"/>
                <a:ext cx="482760" cy="369332"/>
              </a:xfrm>
              <a:prstGeom prst="rect">
                <a:avLst/>
              </a:prstGeom>
              <a:blipFill rotWithShape="1">
                <a:blip r:embed="rId11"/>
                <a:stretch>
                  <a:fillRect l="-109" t="-81" r="11" b="17"/>
                </a:stretch>
              </a:blipFill>
            </p:spPr>
            <p:txBody>
              <a:bodyPr/>
              <a:lstStyle/>
              <a:p>
                <a:r>
                  <a:rPr lang="zh-CN" altLang="en-US">
                    <a:noFill/>
                  </a:rPr>
                  <a:t> </a:t>
                </a:r>
              </a:p>
            </p:txBody>
          </p:sp>
        </mc:Fallback>
      </mc:AlternateContent>
      <p:cxnSp>
        <p:nvCxnSpPr>
          <p:cNvPr id="34" name="直接箭头连接符 33"/>
          <p:cNvCxnSpPr>
            <a:stCxn id="6" idx="3"/>
            <a:endCxn id="27" idx="1"/>
          </p:cNvCxnSpPr>
          <p:nvPr/>
        </p:nvCxnSpPr>
        <p:spPr>
          <a:xfrm>
            <a:off x="4282641" y="3059099"/>
            <a:ext cx="732469"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282641" y="3713713"/>
            <a:ext cx="732469"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282641" y="4453491"/>
            <a:ext cx="732469"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云形标注 62"/>
              <p:cNvSpPr/>
              <p:nvPr/>
            </p:nvSpPr>
            <p:spPr>
              <a:xfrm>
                <a:off x="6565157" y="1327977"/>
                <a:ext cx="5363814" cy="1083139"/>
              </a:xfrm>
              <a:prstGeom prst="cloudCallout">
                <a:avLst>
                  <a:gd name="adj1" fmla="val -45694"/>
                  <a:gd name="adj2" fmla="val 105883"/>
                </a:avLst>
              </a:prstGeom>
            </p:spPr>
            <p:style>
              <a:lnRef idx="2">
                <a:schemeClr val="accent5"/>
              </a:lnRef>
              <a:fillRef idx="1">
                <a:schemeClr val="lt1"/>
              </a:fillRef>
              <a:effectRef idx="0">
                <a:schemeClr val="accent5"/>
              </a:effectRef>
              <a:fontRef idx="minor">
                <a:schemeClr val="dk1"/>
              </a:fontRef>
            </p:style>
            <p:txBody>
              <a:bodyPr wrap="square">
                <a:spAutoFit/>
              </a:bodyPr>
              <a:lstStyle/>
              <a:p>
                <a:pPr>
                  <a:buClr>
                    <a:srgbClr val="FF0000"/>
                  </a:buClr>
                </a:pPr>
                <a:r>
                  <a:rPr lang="en-US" altLang="zh-CN" sz="2000" dirty="0"/>
                  <a:t>Bellman</a:t>
                </a:r>
                <a14:m>
                  <m:oMath xmlns:m="http://schemas.openxmlformats.org/officeDocument/2006/math">
                    <m:r>
                      <a:rPr lang="en-US" altLang="zh-CN" sz="2000">
                        <a:latin typeface="Cambria Math" panose="02040503050406030204" pitchFamily="18" charset="0"/>
                      </a:rPr>
                      <m:t> </m:t>
                    </m:r>
                    <m:r>
                      <m:rPr>
                        <m:sty m:val="p"/>
                      </m:rPr>
                      <a:rPr lang="en-US" altLang="zh-CN" sz="2000" i="1">
                        <a:latin typeface="Cambria Math" panose="02040503050406030204" pitchFamily="18" charset="0"/>
                      </a:rPr>
                      <m:t>equation</m:t>
                    </m:r>
                    <m:r>
                      <a:rPr lang="zh-CN" altLang="en-US" sz="2000" i="1">
                        <a:latin typeface="Cambria Math" panose="02040503050406030204" pitchFamily="18" charset="0"/>
                      </a:rPr>
                      <m:t>：</m:t>
                    </m:r>
                  </m:oMath>
                </a14:m>
                <a:endParaRPr lang="en-US" altLang="zh-CN" sz="2000" i="1" dirty="0">
                  <a:latin typeface="Cambria Math" panose="02040503050406030204" pitchFamily="18" charset="0"/>
                </a:endParaRPr>
              </a:p>
              <a:p>
                <a:pPr>
                  <a:buClr>
                    <a:srgbClr val="FF0000"/>
                  </a:buClr>
                </a:pPr>
                <a14:m>
                  <m:oMathPara xmlns:m="http://schemas.openxmlformats.org/officeDocument/2006/math">
                    <m:oMathParaPr>
                      <m:jc m:val="left"/>
                    </m:oMathParaPr>
                    <m:oMath xmlns:m="http://schemas.openxmlformats.org/officeDocument/2006/math">
                      <m:r>
                        <a:rPr lang="en-US" altLang="zh-CN" sz="2000">
                          <a:latin typeface="Cambria Math" panose="02040503050406030204" pitchFamily="18" charset="0"/>
                        </a:rPr>
                        <m:t>𝑄</m:t>
                      </m:r>
                      <m:d>
                        <m:dPr>
                          <m:ctrlPr>
                            <a:rPr lang="en-US" altLang="zh-CN" sz="2000" i="1">
                              <a:latin typeface="Cambria Math"/>
                            </a:rPr>
                          </m:ctrlPr>
                        </m:dPr>
                        <m:e>
                          <m:r>
                            <m:rPr>
                              <m:sty m:val="p"/>
                            </m:rPr>
                            <a:rPr lang="en-US" altLang="zh-CN" sz="2000">
                              <a:latin typeface="Cambria Math" panose="02040503050406030204" pitchFamily="18" charset="0"/>
                            </a:rPr>
                            <m:t>s</m:t>
                          </m:r>
                          <m:r>
                            <a:rPr lang="en-US" altLang="zh-CN" sz="2000">
                              <a:latin typeface="Cambria Math" panose="02040503050406030204" pitchFamily="18" charset="0"/>
                            </a:rPr>
                            <m:t>,</m:t>
                          </m:r>
                          <m:r>
                            <a:rPr lang="en-US" altLang="zh-CN" sz="2000">
                              <a:latin typeface="Cambria Math" panose="02040503050406030204" pitchFamily="18" charset="0"/>
                            </a:rPr>
                            <m:t>𝑎</m:t>
                          </m:r>
                        </m:e>
                      </m:d>
                      <m:r>
                        <a:rPr lang="en-US" altLang="zh-CN" sz="2000">
                          <a:latin typeface="Cambria Math" panose="02040503050406030204" pitchFamily="18" charset="0"/>
                        </a:rPr>
                        <m:t>=</m:t>
                      </m:r>
                      <m:r>
                        <a:rPr lang="en-US" altLang="zh-CN" sz="2000">
                          <a:latin typeface="Cambria Math" panose="02040503050406030204" pitchFamily="18" charset="0"/>
                        </a:rPr>
                        <m:t>𝑟</m:t>
                      </m:r>
                      <m:r>
                        <a:rPr lang="en-US" altLang="zh-CN" sz="2000">
                          <a:latin typeface="Cambria Math" panose="02040503050406030204" pitchFamily="18" charset="0"/>
                        </a:rPr>
                        <m:t>+</m:t>
                      </m:r>
                      <m:sSub>
                        <m:sSubPr>
                          <m:ctrlPr>
                            <a:rPr lang="en-US" altLang="zh-CN" sz="2000" i="1">
                              <a:latin typeface="Cambria Math"/>
                            </a:rPr>
                          </m:ctrlPr>
                        </m:sSubPr>
                        <m:e>
                          <m:r>
                            <a:rPr lang="en-US" altLang="zh-CN" sz="2000">
                              <a:latin typeface="Cambria Math" panose="02040503050406030204" pitchFamily="18" charset="0"/>
                            </a:rPr>
                            <m:t>𝑚𝑎</m:t>
                          </m:r>
                          <m:r>
                            <m:rPr>
                              <m:sty m:val="p"/>
                            </m:rPr>
                            <a:rPr lang="en-US" altLang="zh-CN" sz="2000">
                              <a:latin typeface="Cambria Math" panose="02040503050406030204" pitchFamily="18" charset="0"/>
                            </a:rPr>
                            <m:t>x</m:t>
                          </m:r>
                        </m:e>
                        <m:sub>
                          <m:sSup>
                            <m:sSupPr>
                              <m:ctrlPr>
                                <a:rPr lang="en-US" altLang="zh-CN" sz="2000" i="1">
                                  <a:latin typeface="Cambria Math"/>
                                </a:rPr>
                              </m:ctrlPr>
                            </m:sSupPr>
                            <m:e>
                              <m:r>
                                <a:rPr lang="en-US" altLang="zh-CN" sz="2000">
                                  <a:latin typeface="Cambria Math" panose="02040503050406030204" pitchFamily="18" charset="0"/>
                                </a:rPr>
                                <m:t>𝑎</m:t>
                              </m:r>
                            </m:e>
                            <m:sup>
                              <m:r>
                                <a:rPr lang="en-US" altLang="zh-CN" sz="2000">
                                  <a:latin typeface="Cambria Math" panose="02040503050406030204" pitchFamily="18" charset="0"/>
                                </a:rPr>
                                <m:t>′</m:t>
                              </m:r>
                            </m:sup>
                          </m:sSup>
                        </m:sub>
                      </m:sSub>
                      <m:r>
                        <a:rPr lang="en-US" altLang="zh-CN" sz="2000">
                          <a:latin typeface="Cambria Math" panose="02040503050406030204" pitchFamily="18" charset="0"/>
                        </a:rPr>
                        <m:t>𝑄</m:t>
                      </m:r>
                      <m:r>
                        <a:rPr lang="en-US" altLang="zh-CN" sz="2000">
                          <a:latin typeface="Cambria Math" panose="02040503050406030204" pitchFamily="18" charset="0"/>
                        </a:rPr>
                        <m:t>(</m:t>
                      </m:r>
                      <m:sSup>
                        <m:sSupPr>
                          <m:ctrlPr>
                            <a:rPr lang="en-US" altLang="zh-CN" sz="2000" i="1">
                              <a:latin typeface="Cambria Math"/>
                            </a:rPr>
                          </m:ctrlPr>
                        </m:sSupPr>
                        <m:e>
                          <m:r>
                            <a:rPr lang="en-US" altLang="zh-CN" sz="2000">
                              <a:latin typeface="Cambria Math" panose="02040503050406030204" pitchFamily="18" charset="0"/>
                            </a:rPr>
                            <m:t>𝑠</m:t>
                          </m:r>
                        </m:e>
                        <m:sup>
                          <m:r>
                            <a:rPr lang="en-US" altLang="zh-CN" sz="2000">
                              <a:latin typeface="Cambria Math" panose="02040503050406030204" pitchFamily="18" charset="0"/>
                            </a:rPr>
                            <m:t>′</m:t>
                          </m:r>
                        </m:sup>
                      </m:sSup>
                      <m:r>
                        <a:rPr lang="en-US" altLang="zh-CN" sz="2000">
                          <a:latin typeface="Cambria Math" panose="02040503050406030204" pitchFamily="18" charset="0"/>
                        </a:rPr>
                        <m:t>,</m:t>
                      </m:r>
                      <m:sSup>
                        <m:sSupPr>
                          <m:ctrlPr>
                            <a:rPr lang="en-US" altLang="zh-CN" sz="2000" i="1">
                              <a:latin typeface="Cambria Math"/>
                            </a:rPr>
                          </m:ctrlPr>
                        </m:sSupPr>
                        <m:e>
                          <m:r>
                            <a:rPr lang="en-US" altLang="zh-CN" sz="2000">
                              <a:latin typeface="Cambria Math" panose="02040503050406030204" pitchFamily="18" charset="0"/>
                            </a:rPr>
                            <m:t>𝑎</m:t>
                          </m:r>
                        </m:e>
                        <m:sup>
                          <m:r>
                            <a:rPr lang="en-US" altLang="zh-CN" sz="2000">
                              <a:latin typeface="Cambria Math" panose="02040503050406030204" pitchFamily="18" charset="0"/>
                            </a:rPr>
                            <m:t>′</m:t>
                          </m:r>
                        </m:sup>
                      </m:sSup>
                      <m:r>
                        <a:rPr lang="en-US" altLang="zh-CN" sz="2000">
                          <a:latin typeface="Cambria Math" panose="02040503050406030204" pitchFamily="18" charset="0"/>
                        </a:rPr>
                        <m:t>)</m:t>
                      </m:r>
                    </m:oMath>
                  </m:oMathPara>
                </a14:m>
                <a:endParaRPr lang="en-US" altLang="zh-CN" sz="2000" dirty="0"/>
              </a:p>
            </p:txBody>
          </p:sp>
        </mc:Choice>
        <mc:Fallback xmlns="">
          <p:sp>
            <p:nvSpPr>
              <p:cNvPr id="63" name="云形标注 62"/>
              <p:cNvSpPr>
                <a:spLocks noRot="1" noChangeAspect="1" noMove="1" noResize="1" noEditPoints="1" noAdjustHandles="1" noChangeArrowheads="1" noChangeShapeType="1" noTextEdit="1"/>
              </p:cNvSpPr>
              <p:nvPr/>
            </p:nvSpPr>
            <p:spPr>
              <a:xfrm>
                <a:off x="6565157" y="1327977"/>
                <a:ext cx="5363814" cy="1083139"/>
              </a:xfrm>
              <a:prstGeom prst="cloudCallout">
                <a:avLst>
                  <a:gd name="adj1" fmla="val -45694"/>
                  <a:gd name="adj2" fmla="val 105883"/>
                </a:avLst>
              </a:prstGeom>
              <a:blipFill rotWithShape="1">
                <a:blip r:embed="rId12"/>
                <a:stretch>
                  <a:fillRect l="-211" t="-311" r="-168" b="-59210"/>
                </a:stretch>
              </a:blipFill>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4658638" y="3227409"/>
                <a:ext cx="3645229" cy="839974"/>
              </a:xfrm>
              <a:prstGeom prst="rect">
                <a:avLst/>
              </a:prstGeom>
            </p:spPr>
            <p:txBody>
              <a:bodyPr wrap="none">
                <a:spAutoFit/>
              </a:bodyPr>
              <a:lstStyle/>
              <a:p>
                <a:pPr lvl="2">
                  <a:lnSpc>
                    <a:spcPct val="200000"/>
                  </a:lnSpc>
                  <a:buClr>
                    <a:srgbClr val="FF0000"/>
                  </a:buClr>
                </a:pPr>
                <a14:m>
                  <m:oMathPara xmlns:m="http://schemas.openxmlformats.org/officeDocument/2006/math">
                    <m:oMathParaPr>
                      <m:jc m:val="left"/>
                    </m:oMathParaPr>
                    <m:oMath xmlns:m="http://schemas.openxmlformats.org/officeDocument/2006/math">
                      <m:r>
                        <a:rPr lang="en-US" altLang="zh-CN" sz="2400">
                          <a:latin typeface="Cambria Math" panose="02040503050406030204" pitchFamily="18" charset="0"/>
                        </a:rPr>
                        <m:t>𝑟</m:t>
                      </m:r>
                      <m:r>
                        <a:rPr lang="en-US" altLang="zh-CN" sz="2400">
                          <a:latin typeface="Cambria Math" panose="02040503050406030204" pitchFamily="18" charset="0"/>
                        </a:rPr>
                        <m:t>+</m:t>
                      </m:r>
                      <m:sSub>
                        <m:sSubPr>
                          <m:ctrlPr>
                            <a:rPr lang="en-US" altLang="zh-CN" sz="2400" i="1">
                              <a:latin typeface="Cambria Math"/>
                            </a:rPr>
                          </m:ctrlPr>
                        </m:sSubPr>
                        <m:e>
                          <m:r>
                            <a:rPr lang="en-US" altLang="zh-CN" sz="2400">
                              <a:latin typeface="Cambria Math" panose="02040503050406030204" pitchFamily="18" charset="0"/>
                            </a:rPr>
                            <m:t>𝑚𝑎</m:t>
                          </m:r>
                          <m:r>
                            <m:rPr>
                              <m:sty m:val="p"/>
                            </m:rPr>
                            <a:rPr lang="en-US" altLang="zh-CN" sz="2400">
                              <a:latin typeface="Cambria Math" panose="02040503050406030204" pitchFamily="18" charset="0"/>
                            </a:rPr>
                            <m:t>x</m:t>
                          </m:r>
                        </m:e>
                        <m:sub>
                          <m:sSup>
                            <m:sSupPr>
                              <m:ctrlPr>
                                <a:rPr lang="en-US" altLang="zh-CN" sz="2400" i="1">
                                  <a:latin typeface="Cambria Math"/>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m:t>
                              </m:r>
                            </m:sup>
                          </m:sSup>
                        </m:sub>
                      </m:sSub>
                      <m:r>
                        <a:rPr lang="en-US" altLang="zh-CN" sz="2400">
                          <a:latin typeface="Cambria Math" panose="02040503050406030204" pitchFamily="18" charset="0"/>
                        </a:rPr>
                        <m:t>𝑄</m:t>
                      </m:r>
                      <m:r>
                        <a:rPr lang="en-US" altLang="zh-CN" sz="2400">
                          <a:latin typeface="Cambria Math" panose="02040503050406030204" pitchFamily="18" charset="0"/>
                        </a:rPr>
                        <m:t>(</m:t>
                      </m:r>
                      <m:sSup>
                        <m:sSupPr>
                          <m:ctrlPr>
                            <a:rPr lang="en-US" altLang="zh-CN" sz="2400" i="1">
                              <a:latin typeface="Cambria Math"/>
                            </a:rPr>
                          </m:ctrlPr>
                        </m:sSupPr>
                        <m:e>
                          <m:r>
                            <a:rPr lang="en-US" altLang="zh-CN" sz="2400">
                              <a:latin typeface="Cambria Math" panose="02040503050406030204" pitchFamily="18" charset="0"/>
                            </a:rPr>
                            <m:t>𝑠</m:t>
                          </m:r>
                        </m:e>
                        <m:sup>
                          <m:r>
                            <a:rPr lang="en-US" altLang="zh-CN" sz="2400">
                              <a:latin typeface="Cambria Math" panose="02040503050406030204" pitchFamily="18" charset="0"/>
                            </a:rPr>
                            <m:t>′</m:t>
                          </m:r>
                        </m:sup>
                      </m:sSup>
                      <m:r>
                        <a:rPr lang="en-US" altLang="zh-CN" sz="2400">
                          <a:latin typeface="Cambria Math" panose="02040503050406030204" pitchFamily="18" charset="0"/>
                        </a:rPr>
                        <m:t>,</m:t>
                      </m:r>
                      <m:sSup>
                        <m:sSupPr>
                          <m:ctrlPr>
                            <a:rPr lang="en-US" altLang="zh-CN" sz="2400" i="1">
                              <a:latin typeface="Cambria Math"/>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m:t>
                          </m:r>
                        </m:sup>
                      </m:sSup>
                      <m:r>
                        <a:rPr lang="en-US" altLang="zh-CN" sz="2400">
                          <a:latin typeface="Cambria Math" panose="02040503050406030204" pitchFamily="18" charset="0"/>
                        </a:rPr>
                        <m:t>)</m:t>
                      </m:r>
                    </m:oMath>
                  </m:oMathPara>
                </a14:m>
                <a:endParaRPr lang="en-US" altLang="zh-CN" sz="2400" dirty="0"/>
              </a:p>
            </p:txBody>
          </p:sp>
        </mc:Choice>
        <mc:Fallback xmlns="">
          <p:sp>
            <p:nvSpPr>
              <p:cNvPr id="64" name="矩形 63"/>
              <p:cNvSpPr>
                <a:spLocks noRot="1" noChangeAspect="1" noMove="1" noResize="1" noEditPoints="1" noAdjustHandles="1" noChangeArrowheads="1" noChangeShapeType="1" noTextEdit="1"/>
              </p:cNvSpPr>
              <p:nvPr/>
            </p:nvSpPr>
            <p:spPr>
              <a:xfrm>
                <a:off x="4658638" y="3227409"/>
                <a:ext cx="3645229" cy="839974"/>
              </a:xfrm>
              <a:prstGeom prst="rect">
                <a:avLst/>
              </a:prstGeom>
              <a:blipFill rotWithShape="1">
                <a:blip r:embed="rId13"/>
                <a:stretch>
                  <a:fillRect l="-8" t="-40" r="17"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5647088" y="4273867"/>
                <a:ext cx="10312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r>
                        <a:rPr lang="en-US" altLang="zh-CN" i="1">
                          <a:latin typeface="Cambria Math" panose="02040503050406030204" pitchFamily="18" charset="0"/>
                        </a:rPr>
                        <m:t>)</m:t>
                      </m:r>
                    </m:oMath>
                  </m:oMathPara>
                </a14:m>
                <a:endParaRPr lang="zh-CN" altLang="en-US" dirty="0"/>
              </a:p>
            </p:txBody>
          </p:sp>
        </mc:Choice>
        <mc:Fallback xmlns="">
          <p:sp>
            <p:nvSpPr>
              <p:cNvPr id="65" name="矩形 64"/>
              <p:cNvSpPr>
                <a:spLocks noRot="1" noChangeAspect="1" noMove="1" noResize="1" noEditPoints="1" noAdjustHandles="1" noChangeArrowheads="1" noChangeShapeType="1" noTextEdit="1"/>
              </p:cNvSpPr>
              <p:nvPr/>
            </p:nvSpPr>
            <p:spPr>
              <a:xfrm>
                <a:off x="5647088" y="4273867"/>
                <a:ext cx="1031243" cy="369332"/>
              </a:xfrm>
              <a:prstGeom prst="rect">
                <a:avLst/>
              </a:prstGeom>
              <a:blipFill rotWithShape="1">
                <a:blip r:embed="rId7"/>
                <a:stretch>
                  <a:fillRect l="-3" t="-86" r="3" b="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677018" y="2886646"/>
                <a:ext cx="1025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oMath>
                  </m:oMathPara>
                </a14:m>
                <a:endParaRPr lang="zh-CN" altLang="en-US" dirty="0"/>
              </a:p>
            </p:txBody>
          </p:sp>
        </mc:Choice>
        <mc:Fallback xmlns="">
          <p:sp>
            <p:nvSpPr>
              <p:cNvPr id="66" name="矩形 65"/>
              <p:cNvSpPr>
                <a:spLocks noRot="1" noChangeAspect="1" noMove="1" noResize="1" noEditPoints="1" noAdjustHandles="1" noChangeArrowheads="1" noChangeShapeType="1" noTextEdit="1"/>
              </p:cNvSpPr>
              <p:nvPr/>
            </p:nvSpPr>
            <p:spPr>
              <a:xfrm>
                <a:off x="5677018" y="2886646"/>
                <a:ext cx="1025922" cy="369332"/>
              </a:xfrm>
              <a:prstGeom prst="rect">
                <a:avLst/>
              </a:prstGeom>
              <a:blipFill rotWithShape="1">
                <a:blip r:embed="rId5"/>
                <a:stretch>
                  <a:fillRect l="-12" t="-155" r="50" b="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569962" y="5292770"/>
                <a:ext cx="7524751" cy="115313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buClr>
                    <a:srgbClr val="FF0000"/>
                  </a:buClr>
                  <a:buFont typeface="Wingdings" panose="05000000000000000000" pitchFamily="2" charset="2"/>
                  <a:buChar char="n"/>
                </a:pPr>
                <a:r>
                  <a:rPr lang="en-US" altLang="zh-CN" sz="2400" dirty="0"/>
                  <a:t>Loss function:</a:t>
                </a:r>
              </a:p>
              <a:p>
                <a:pPr marL="0" lvl="2">
                  <a:buClr>
                    <a:srgbClr val="FF0000"/>
                  </a:buClr>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rPr>
                        <m:t>𝐿</m:t>
                      </m:r>
                      <m:r>
                        <a:rPr lang="en-US" altLang="zh-CN" sz="2400">
                          <a:latin typeface="Cambria Math" panose="02040503050406030204" pitchFamily="18" charset="0"/>
                        </a:rPr>
                        <m:t>=</m:t>
                      </m:r>
                      <m:f>
                        <m:fPr>
                          <m:ctrlPr>
                            <a:rPr lang="en-US" altLang="zh-CN" sz="2400" i="1">
                              <a:latin typeface="Cambria Math"/>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2</m:t>
                          </m:r>
                        </m:den>
                      </m:f>
                      <m:sSup>
                        <m:sSupPr>
                          <m:ctrlPr>
                            <a:rPr lang="en-US" altLang="zh-CN" sz="2400" b="0" i="1" smtClean="0">
                              <a:latin typeface="Cambria Math"/>
                            </a:rPr>
                          </m:ctrlPr>
                        </m:sSupPr>
                        <m:e>
                          <m:d>
                            <m:dPr>
                              <m:begChr m:val="["/>
                              <m:endChr m:val="]"/>
                              <m:ctrlPr>
                                <a:rPr lang="en-US" altLang="zh-CN" sz="2400" i="1">
                                  <a:latin typeface="Cambria Math"/>
                                </a:rPr>
                              </m:ctrlPr>
                            </m:dPr>
                            <m:e>
                              <m:r>
                                <a:rPr lang="en-US" altLang="zh-CN" sz="2400">
                                  <a:latin typeface="Cambria Math" panose="02040503050406030204" pitchFamily="18" charset="0"/>
                                </a:rPr>
                                <m:t>𝑟</m:t>
                              </m:r>
                              <m:r>
                                <a:rPr lang="en-US" altLang="zh-CN" sz="2400">
                                  <a:latin typeface="Cambria Math" panose="02040503050406030204" pitchFamily="18" charset="0"/>
                                </a:rPr>
                                <m:t>+</m:t>
                              </m:r>
                              <m:sSub>
                                <m:sSubPr>
                                  <m:ctrlPr>
                                    <a:rPr lang="en-US" altLang="zh-CN" sz="2400" i="1">
                                      <a:latin typeface="Cambria Math"/>
                                    </a:rPr>
                                  </m:ctrlPr>
                                </m:sSubPr>
                                <m:e>
                                  <m:r>
                                    <a:rPr lang="en-US" altLang="zh-CN" sz="2400">
                                      <a:latin typeface="Cambria Math" panose="02040503050406030204" pitchFamily="18" charset="0"/>
                                    </a:rPr>
                                    <m:t>𝑚𝑎</m:t>
                                  </m:r>
                                  <m:r>
                                    <m:rPr>
                                      <m:sty m:val="p"/>
                                    </m:rPr>
                                    <a:rPr lang="en-US" altLang="zh-CN" sz="2400">
                                      <a:latin typeface="Cambria Math" panose="02040503050406030204" pitchFamily="18" charset="0"/>
                                    </a:rPr>
                                    <m:t>x</m:t>
                                  </m:r>
                                </m:e>
                                <m:sub>
                                  <m:sSup>
                                    <m:sSupPr>
                                      <m:ctrlPr>
                                        <a:rPr lang="en-US" altLang="zh-CN" sz="2400" i="1">
                                          <a:latin typeface="Cambria Math"/>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m:t>
                                      </m:r>
                                    </m:sup>
                                  </m:sSup>
                                </m:sub>
                              </m:sSub>
                              <m:r>
                                <a:rPr lang="en-US" altLang="zh-CN" sz="2400">
                                  <a:latin typeface="Cambria Math" panose="02040503050406030204" pitchFamily="18" charset="0"/>
                                </a:rPr>
                                <m:t>𝑄</m:t>
                              </m:r>
                              <m:d>
                                <m:dPr>
                                  <m:ctrlPr>
                                    <a:rPr lang="en-US" altLang="zh-CN" sz="2400" i="1">
                                      <a:latin typeface="Cambria Math"/>
                                    </a:rPr>
                                  </m:ctrlPr>
                                </m:dPr>
                                <m:e>
                                  <m:sSup>
                                    <m:sSupPr>
                                      <m:ctrlPr>
                                        <a:rPr lang="en-US" altLang="zh-CN" sz="2400" i="1">
                                          <a:latin typeface="Cambria Math"/>
                                        </a:rPr>
                                      </m:ctrlPr>
                                    </m:sSupPr>
                                    <m:e>
                                      <m:r>
                                        <a:rPr lang="en-US" altLang="zh-CN" sz="2400">
                                          <a:latin typeface="Cambria Math" panose="02040503050406030204" pitchFamily="18" charset="0"/>
                                        </a:rPr>
                                        <m:t>𝑠</m:t>
                                      </m:r>
                                    </m:e>
                                    <m:sup>
                                      <m:r>
                                        <a:rPr lang="en-US" altLang="zh-CN" sz="2400">
                                          <a:latin typeface="Cambria Math" panose="02040503050406030204" pitchFamily="18" charset="0"/>
                                        </a:rPr>
                                        <m:t>′</m:t>
                                      </m:r>
                                    </m:sup>
                                  </m:sSup>
                                  <m:r>
                                    <a:rPr lang="en-US" altLang="zh-CN" sz="2400">
                                      <a:latin typeface="Cambria Math" panose="02040503050406030204" pitchFamily="18" charset="0"/>
                                    </a:rPr>
                                    <m:t>,</m:t>
                                  </m:r>
                                  <m:sSup>
                                    <m:sSupPr>
                                      <m:ctrlPr>
                                        <a:rPr lang="en-US" altLang="zh-CN" sz="2400" i="1">
                                          <a:latin typeface="Cambria Math"/>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m:t>
                                      </m:r>
                                    </m:sup>
                                  </m:sSup>
                                </m:e>
                              </m:d>
                              <m:r>
                                <a:rPr lang="en-US" altLang="zh-CN" sz="2400">
                                  <a:latin typeface="Cambria Math" panose="02040503050406030204" pitchFamily="18" charset="0"/>
                                </a:rPr>
                                <m:t>−</m:t>
                              </m:r>
                              <m:r>
                                <a:rPr lang="en-US" altLang="zh-CN" sz="2400">
                                  <a:latin typeface="Cambria Math" panose="02040503050406030204" pitchFamily="18" charset="0"/>
                                </a:rPr>
                                <m:t>𝑄</m:t>
                              </m:r>
                              <m:d>
                                <m:dPr>
                                  <m:ctrlPr>
                                    <a:rPr lang="en-US" altLang="zh-CN" sz="2400" i="1">
                                      <a:latin typeface="Cambria Math"/>
                                    </a:rPr>
                                  </m:ctrlPr>
                                </m:dPr>
                                <m:e>
                                  <m:r>
                                    <a:rPr lang="en-US" altLang="zh-CN" sz="2400">
                                      <a:latin typeface="Cambria Math" panose="02040503050406030204" pitchFamily="18" charset="0"/>
                                    </a:rPr>
                                    <m:t>𝑠</m:t>
                                  </m:r>
                                  <m:r>
                                    <a:rPr lang="en-US" altLang="zh-CN" sz="2400">
                                      <a:latin typeface="Cambria Math" panose="02040503050406030204" pitchFamily="18" charset="0"/>
                                    </a:rPr>
                                    <m:t>,</m:t>
                                  </m:r>
                                  <m:r>
                                    <a:rPr lang="en-US" altLang="zh-CN" sz="2400">
                                      <a:latin typeface="Cambria Math" panose="02040503050406030204" pitchFamily="18" charset="0"/>
                                    </a:rPr>
                                    <m:t>𝑎</m:t>
                                  </m:r>
                                </m:e>
                              </m:d>
                            </m:e>
                          </m:d>
                        </m:e>
                        <m:sup>
                          <m:r>
                            <a:rPr lang="en-US" altLang="zh-CN" sz="2400" b="0" i="0" smtClean="0">
                              <a:latin typeface="Cambria Math" panose="02040503050406030204" pitchFamily="18" charset="0"/>
                            </a:rPr>
                            <m:t>2</m:t>
                          </m:r>
                        </m:sup>
                      </m:sSup>
                    </m:oMath>
                  </m:oMathPara>
                </a14:m>
                <a:endParaRPr lang="en-US" altLang="zh-CN" sz="2400" dirty="0">
                  <a:latin typeface="Cambria Math" panose="02040503050406030204" pitchFamily="18" charset="0"/>
                </a:endParaRPr>
              </a:p>
            </p:txBody>
          </p:sp>
        </mc:Choice>
        <mc:Fallback xmlns="">
          <p:sp>
            <p:nvSpPr>
              <p:cNvPr id="69" name="文本框 68"/>
              <p:cNvSpPr txBox="1">
                <a:spLocks noRot="1" noChangeAspect="1" noMove="1" noResize="1" noEditPoints="1" noAdjustHandles="1" noChangeArrowheads="1" noChangeShapeType="1" noTextEdit="1"/>
              </p:cNvSpPr>
              <p:nvPr/>
            </p:nvSpPr>
            <p:spPr>
              <a:xfrm>
                <a:off x="569962" y="5292770"/>
                <a:ext cx="7524751" cy="1153136"/>
              </a:xfrm>
              <a:prstGeom prst="rect">
                <a:avLst/>
              </a:prstGeom>
              <a:blipFill rotWithShape="1">
                <a:blip r:embed="rId14"/>
                <a:stretch>
                  <a:fillRect l="-5" t="-4" r="5" b="2"/>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231817" y="3773076"/>
                <a:ext cx="2580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m:t>
                      </m:r>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231817" y="3773076"/>
                <a:ext cx="258084" cy="553998"/>
              </a:xfrm>
              <a:prstGeom prst="rect">
                <a:avLst/>
              </a:prstGeom>
              <a:blipFill rotWithShape="1">
                <a:blip r:embed="rId15"/>
                <a:stretch>
                  <a:fillRect l="-117" t="-98" r="-1991"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5104685" y="3737353"/>
                <a:ext cx="2580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m:t>
                      </m:r>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5104685" y="3737353"/>
                <a:ext cx="258084" cy="553998"/>
              </a:xfrm>
              <a:prstGeom prst="rect">
                <a:avLst/>
              </a:prstGeom>
              <a:blipFill rotWithShape="1">
                <a:blip r:embed="rId15"/>
                <a:stretch>
                  <a:fillRect l="-215" t="-68" r="-1893" b="4"/>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45</a:t>
            </a:fld>
            <a:endParaRPr lang="zh-CN" altLang="zh-CN">
              <a:solidFill>
                <a:prstClr val="black">
                  <a:tint val="75000"/>
                </a:prst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Deep Q-Learning</a:t>
            </a:r>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596738" y="1966075"/>
                <a:ext cx="5499262" cy="3835024"/>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2000" u="sng" dirty="0">
                    <a:latin typeface="Times New Roman" panose="02020603050405020304" pitchFamily="18" charset="0"/>
                    <a:cs typeface="Times New Roman" panose="02020603050405020304" pitchFamily="18" charset="0"/>
                  </a:rPr>
                  <a:t>Algorithm Deep Q-Learning</a:t>
                </a:r>
              </a:p>
              <a:p>
                <a:endParaRPr lang="en-US" altLang="zh-CN" sz="2000" i="1" u="sng" dirty="0">
                  <a:latin typeface="Times New Roman" panose="02020603050405020304" pitchFamily="18" charset="0"/>
                  <a:cs typeface="Times New Roman" panose="02020603050405020304" pitchFamily="18" charset="0"/>
                </a:endParaRPr>
              </a:p>
              <a:p>
                <a:pPr marL="457200" indent="-457200">
                  <a:buFont typeface="+mj-lt"/>
                  <a:buAutoNum type="arabicPeriod"/>
                </a:pPr>
                <a14:m>
                  <m:oMath xmlns:m="http://schemas.openxmlformats.org/officeDocument/2006/math">
                    <m:r>
                      <a:rPr lang="en-US" altLang="zh-CN" sz="2000" i="1" smtClean="0">
                        <a:latin typeface="Cambria Math" panose="02040503050406030204" pitchFamily="18" charset="0"/>
                      </a:rPr>
                      <m:t>𝛾</m:t>
                    </m:r>
                  </m:oMath>
                </a14:m>
                <a:r>
                  <a:rPr lang="en-US" altLang="zh-CN" sz="2000" dirty="0">
                    <a:latin typeface="Times New Roman" panose="02020603050405020304" pitchFamily="18" charset="0"/>
                    <a:cs typeface="Times New Roman" panose="02020603050405020304" pitchFamily="18" charset="0"/>
                  </a:rPr>
                  <a:t> is the discount</a:t>
                </a:r>
              </a:p>
              <a:p>
                <a:pPr marL="45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Initialize weight of DNN randomly: </a:t>
                </a:r>
                <a14:m>
                  <m:oMath xmlns:m="http://schemas.openxmlformats.org/officeDocument/2006/math">
                    <m:sSub>
                      <m:sSubPr>
                        <m:ctrlPr>
                          <a:rPr lang="en-US" altLang="zh-CN" sz="2000" b="0" i="1" dirty="0" smtClean="0">
                            <a:latin typeface="Cambria Math"/>
                          </a:rPr>
                        </m:ctrlPr>
                      </m:sSubPr>
                      <m:e>
                        <m:r>
                          <a:rPr lang="en-US" altLang="zh-CN" sz="2000" i="1" dirty="0">
                            <a:latin typeface="Cambria Math" panose="02040503050406030204" pitchFamily="18" charset="0"/>
                          </a:rPr>
                          <m:t>𝑄</m:t>
                        </m:r>
                      </m:e>
                      <m:sub>
                        <m:r>
                          <a:rPr lang="en-US" altLang="zh-CN" sz="2000" b="0" i="1" dirty="0" smtClean="0">
                            <a:latin typeface="Cambria Math" panose="02040503050406030204" pitchFamily="18" charset="0"/>
                          </a:rPr>
                          <m:t>𝑤</m:t>
                        </m:r>
                      </m:sub>
                    </m:sSub>
                  </m:oMath>
                </a14:m>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observe initial state </a:t>
                </a:r>
                <a14:m>
                  <m:oMath xmlns:m="http://schemas.openxmlformats.org/officeDocument/2006/math">
                    <m:r>
                      <a:rPr lang="en-US" altLang="zh-CN" sz="2000" i="1">
                        <a:latin typeface="Cambria Math" panose="02040503050406030204" pitchFamily="18" charset="0"/>
                      </a:rPr>
                      <m:t>𝑠</m:t>
                    </m:r>
                  </m:oMath>
                </a14:m>
                <a:r>
                  <a:rPr lang="en-US" altLang="zh-CN" sz="20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Repeat:</a:t>
                </a: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select and carry out an action </a:t>
                </a:r>
                <a14:m>
                  <m:oMath xmlns:m="http://schemas.openxmlformats.org/officeDocument/2006/math">
                    <m:sSub>
                      <m:sSubPr>
                        <m:ctrlPr>
                          <a:rPr lang="en-US" altLang="zh-CN" sz="2000" b="0" i="1" smtClean="0">
                            <a:latin typeface="Cambria Math"/>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𝑗</m:t>
                        </m:r>
                      </m:sub>
                    </m:sSub>
                  </m:oMath>
                </a14:m>
                <a:r>
                  <a:rPr lang="en-US" altLang="zh-CN" sz="2000" dirty="0">
                    <a:latin typeface="Times New Roman" panose="02020603050405020304" pitchFamily="18" charset="0"/>
                    <a:cs typeface="Times New Roman" panose="02020603050405020304" pitchFamily="18" charset="0"/>
                  </a:rPr>
                  <a:t>, randomly</a:t>
                </a: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receive reward </a:t>
                </a:r>
                <a14:m>
                  <m:oMath xmlns:m="http://schemas.openxmlformats.org/officeDocument/2006/math">
                    <m:r>
                      <a:rPr lang="en-US" altLang="zh-CN" sz="2000" i="1">
                        <a:latin typeface="Cambria Math" panose="02040503050406030204" pitchFamily="18" charset="0"/>
                      </a:rPr>
                      <m:t>𝑟</m:t>
                    </m:r>
                  </m:oMath>
                </a14:m>
                <a:r>
                  <a:rPr lang="en-US" altLang="zh-CN" sz="2000" dirty="0">
                    <a:latin typeface="Times New Roman" panose="02020603050405020304" pitchFamily="18" charset="0"/>
                    <a:cs typeface="Times New Roman" panose="02020603050405020304" pitchFamily="18" charset="0"/>
                  </a:rPr>
                  <a:t> </a:t>
                </a: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observe new state </a:t>
                </a:r>
                <a14:m>
                  <m:oMath xmlns:m="http://schemas.openxmlformats.org/officeDocument/2006/math">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endParaRPr lang="en-US" altLang="zh-CN" sz="20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altLang="zh-CN" sz="2000" i="1" dirty="0" err="1">
                    <a:latin typeface="Times New Roman" panose="02020603050405020304" pitchFamily="18" charset="0"/>
                    <a:cs typeface="Times New Roman" panose="02020603050405020304" pitchFamily="18" charset="0"/>
                  </a:rPr>
                  <a:t>update_Q</a:t>
                </a:r>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000" i="1" dirty="0">
                            <a:latin typeface="Cambria Math"/>
                          </a:rPr>
                        </m:ctrlPr>
                      </m:sSubPr>
                      <m:e>
                        <m:r>
                          <a:rPr lang="en-US" altLang="zh-CN" sz="2000" i="1" dirty="0">
                            <a:latin typeface="Cambria Math" panose="02040503050406030204" pitchFamily="18" charset="0"/>
                          </a:rPr>
                          <m:t>𝑄</m:t>
                        </m:r>
                      </m:e>
                      <m:sub>
                        <m:r>
                          <a:rPr lang="en-US" altLang="zh-CN" sz="2000" i="1" dirty="0">
                            <a:latin typeface="Cambria Math" panose="02040503050406030204" pitchFamily="18" charset="0"/>
                          </a:rPr>
                          <m:t>𝑤</m:t>
                        </m:r>
                      </m:sub>
                    </m:sSub>
                  </m:oMath>
                </a14:m>
                <a:r>
                  <a:rPr lang="en-US" altLang="zh-CN" sz="2000" dirty="0">
                    <a:latin typeface="Times New Roman" panose="02020603050405020304" pitchFamily="18" charset="0"/>
                    <a:cs typeface="Times New Roman" panose="02020603050405020304" pitchFamily="18" charset="0"/>
                  </a:rPr>
                  <a:t> ,</a:t>
                </a:r>
                <a:r>
                  <a:rPr lang="en-US" altLang="zh-CN" sz="2000" dirty="0"/>
                  <a:t> </a:t>
                </a:r>
                <a14:m>
                  <m:oMath xmlns:m="http://schemas.openxmlformats.org/officeDocument/2006/math">
                    <m:r>
                      <a:rPr lang="en-US" altLang="zh-CN" sz="2000" b="0" i="1" smtClean="0">
                        <a:latin typeface="Cambria Math" panose="02040503050406030204" pitchFamily="18" charset="0"/>
                      </a:rPr>
                      <m:t>𝑠</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𝑗</m:t>
                        </m:r>
                      </m:sub>
                    </m:sSub>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rPr>
                      <m:t>𝑟</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en-US" altLang="zh-CN" sz="2000" dirty="0"/>
                  <a:t> , </a:t>
                </a:r>
                <a14:m>
                  <m:oMath xmlns:m="http://schemas.openxmlformats.org/officeDocument/2006/math">
                    <m:r>
                      <a:rPr lang="en-US" altLang="zh-CN" sz="2000" i="1">
                        <a:latin typeface="Cambria Math" panose="02040503050406030204" pitchFamily="18" charset="0"/>
                      </a:rPr>
                      <m:t>𝛾</m:t>
                    </m:r>
                  </m:oMath>
                </a14:m>
                <a:r>
                  <a:rPr lang="en-US" altLang="zh-CN" sz="2000" dirty="0">
                    <a:latin typeface="Times New Roman" panose="02020603050405020304" pitchFamily="18" charset="0"/>
                    <a:cs typeface="Times New Roman" panose="02020603050405020304" pitchFamily="18" charset="0"/>
                  </a:rPr>
                  <a:t>)</a:t>
                </a:r>
                <a:endParaRPr lang="en-US" altLang="zh-CN" sz="2000" i="1" dirty="0">
                  <a:latin typeface="Cambria Math" panose="02040503050406030204" pitchFamily="18" charset="0"/>
                </a:endParaRPr>
              </a:p>
              <a:p>
                <a:pPr marL="914400" lvl="1" indent="-457200">
                  <a:buFont typeface="+mj-lt"/>
                  <a:buAutoNum type="arabicPeriod"/>
                </a:pPr>
                <a14:m>
                  <m:oMath xmlns:m="http://schemas.openxmlformats.org/officeDocument/2006/math">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terminated</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96738" y="1966075"/>
                <a:ext cx="5499262" cy="3835024"/>
              </a:xfrm>
              <a:prstGeom prst="rect">
                <a:avLst/>
              </a:prstGeom>
              <a:blipFill rotWithShape="1">
                <a:blip r:embed="rId3"/>
                <a:stretch>
                  <a:fillRect l="-124" t="-169" r="-115" b="-156"/>
                </a:stretch>
              </a:blipFill>
              <a:ln>
                <a:solidFill>
                  <a:srgbClr val="FF0000"/>
                </a:solidFill>
              </a:ln>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808831" y="1966075"/>
                <a:ext cx="4544969" cy="3960123"/>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update_Q</a:t>
                </a:r>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000" i="1" dirty="0">
                            <a:latin typeface="Cambria Math"/>
                          </a:rPr>
                        </m:ctrlPr>
                      </m:sSubPr>
                      <m:e>
                        <m:r>
                          <a:rPr lang="en-US" altLang="zh-CN" sz="2000" i="1" dirty="0">
                            <a:latin typeface="Cambria Math" panose="02040503050406030204" pitchFamily="18" charset="0"/>
                          </a:rPr>
                          <m:t>𝑄</m:t>
                        </m:r>
                      </m:e>
                      <m:sub>
                        <m:r>
                          <a:rPr lang="en-US" altLang="zh-CN" sz="2000" i="1" dirty="0">
                            <a:latin typeface="Cambria Math" panose="02040503050406030204" pitchFamily="18" charset="0"/>
                          </a:rPr>
                          <m:t>𝑤</m:t>
                        </m:r>
                      </m:sub>
                    </m:sSub>
                  </m:oMath>
                </a14:m>
                <a:r>
                  <a:rPr lang="en-US" altLang="zh-CN" sz="2000" dirty="0">
                    <a:latin typeface="Times New Roman" panose="02020603050405020304" pitchFamily="18" charset="0"/>
                    <a:cs typeface="Times New Roman" panose="02020603050405020304" pitchFamily="18" charset="0"/>
                  </a:rPr>
                  <a:t> ,</a:t>
                </a:r>
                <a:r>
                  <a:rPr lang="en-US" altLang="zh-CN" sz="2000" dirty="0"/>
                  <a:t> </a:t>
                </a:r>
                <a14:m>
                  <m:oMath xmlns:m="http://schemas.openxmlformats.org/officeDocument/2006/math">
                    <m:r>
                      <a:rPr lang="en-US" altLang="zh-CN" sz="2000" i="1">
                        <a:latin typeface="Cambria Math" panose="02040503050406030204" pitchFamily="18" charset="0"/>
                      </a:rPr>
                      <m:t>𝑠</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𝑗</m:t>
                        </m:r>
                      </m:sub>
                    </m:sSub>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rPr>
                      <m:t>𝑟</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en-US" altLang="zh-CN" sz="2000" dirty="0"/>
                  <a:t> , </a:t>
                </a:r>
                <a14:m>
                  <m:oMath xmlns:m="http://schemas.openxmlformats.org/officeDocument/2006/math">
                    <m:r>
                      <a:rPr lang="en-US" altLang="zh-CN" sz="2000" i="1">
                        <a:latin typeface="Cambria Math" panose="02040503050406030204" pitchFamily="18" charset="0"/>
                      </a:rPr>
                      <m:t>𝛾</m:t>
                    </m:r>
                  </m:oMath>
                </a14:m>
                <a:r>
                  <a:rPr lang="en-US" altLang="zh-CN" sz="2000" dirty="0">
                    <a:latin typeface="Times New Roman" panose="02020603050405020304" pitchFamily="18" charset="0"/>
                    <a:cs typeface="Times New Roman" panose="02020603050405020304" pitchFamily="18" charset="0"/>
                  </a:rPr>
                  <a:t>):</a:t>
                </a:r>
              </a:p>
              <a:p>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Forward computation </a:t>
                </a:r>
                <a14:m>
                  <m:oMath xmlns:m="http://schemas.openxmlformats.org/officeDocument/2006/math">
                    <m:sSub>
                      <m:sSubPr>
                        <m:ctrlPr>
                          <a:rPr lang="en-US" altLang="zh-CN" sz="2000" i="1" dirty="0">
                            <a:latin typeface="Cambria Math"/>
                          </a:rPr>
                        </m:ctrlPr>
                      </m:sSubPr>
                      <m:e>
                        <m:r>
                          <a:rPr lang="en-US" altLang="zh-CN" sz="2000" i="1" dirty="0">
                            <a:latin typeface="Cambria Math" panose="02040503050406030204" pitchFamily="18" charset="0"/>
                          </a:rPr>
                          <m:t>𝑄</m:t>
                        </m:r>
                      </m:e>
                      <m:sub>
                        <m:r>
                          <a:rPr lang="en-US" altLang="zh-CN" sz="2000" i="1" dirty="0">
                            <a:latin typeface="Cambria Math" panose="02040503050406030204" pitchFamily="18" charset="0"/>
                          </a:rPr>
                          <m:t>𝑤</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𝑠</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𝑎</m:t>
                    </m:r>
                    <m:r>
                      <a:rPr lang="en-US" altLang="zh-CN" sz="2000" b="0" i="1" dirty="0" smtClean="0">
                        <a:latin typeface="Cambria Math" panose="02040503050406030204" pitchFamily="18" charset="0"/>
                      </a:rPr>
                      <m:t>)</m:t>
                    </m:r>
                  </m:oMath>
                </a14:m>
                <a:endParaRPr lang="en-US" altLang="zh-CN" sz="2000" u="sng"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000" dirty="0"/>
                  <a:t>s</a:t>
                </a:r>
                <a:r>
                  <a:rPr lang="en-US" altLang="zh-CN" sz="2000" b="0" dirty="0"/>
                  <a:t>et target </a:t>
                </a:r>
                <a14:m>
                  <m:oMath xmlns:m="http://schemas.openxmlformats.org/officeDocument/2006/math">
                    <m:r>
                      <a:rPr lang="en-US" altLang="zh-CN" sz="2000" b="0" i="1" dirty="0" smtClean="0">
                        <a:latin typeface="Cambria Math" panose="02040503050406030204" pitchFamily="18" charset="0"/>
                      </a:rPr>
                      <m:t>𝑑</m:t>
                    </m:r>
                    <m:r>
                      <a:rPr lang="en-US" altLang="zh-CN" sz="2000" b="0" i="0" dirty="0" smtClean="0">
                        <a:latin typeface="Cambria Math" panose="02040503050406030204" pitchFamily="18" charset="0"/>
                      </a:rPr>
                      <m:t>=</m:t>
                    </m:r>
                    <m:sSub>
                      <m:sSubPr>
                        <m:ctrlPr>
                          <a:rPr lang="en-US" altLang="zh-CN" sz="2000" i="1" dirty="0">
                            <a:latin typeface="Cambria Math"/>
                          </a:rPr>
                        </m:ctrlPr>
                      </m:sSubPr>
                      <m:e>
                        <m:r>
                          <a:rPr lang="en-US" altLang="zh-CN" sz="2000" i="1" dirty="0">
                            <a:latin typeface="Cambria Math" panose="02040503050406030204" pitchFamily="18" charset="0"/>
                          </a:rPr>
                          <m:t>𝑄</m:t>
                        </m:r>
                      </m:e>
                      <m:sub>
                        <m:r>
                          <a:rPr lang="en-US" altLang="zh-CN" sz="2000" i="1" dirty="0">
                            <a:latin typeface="Cambria Math" panose="02040503050406030204" pitchFamily="18" charset="0"/>
                          </a:rPr>
                          <m:t>𝑤</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𝑎</m:t>
                    </m:r>
                    <m:r>
                      <a:rPr lang="en-US" altLang="zh-CN" sz="2000" i="1" dirty="0">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If</a:t>
                </a:r>
                <a:r>
                  <a:rPr lang="en-US" altLang="zh-CN" sz="2000" dirty="0">
                    <a:latin typeface="Times New Roman" panose="02020603050405020304" pitchFamily="18" charset="0"/>
                    <a:cs typeface="Times New Roman" panose="02020603050405020304" pitchFamily="18" charset="0"/>
                  </a:rPr>
                  <a:t> state </a:t>
                </a:r>
                <a14:m>
                  <m:oMath xmlns:m="http://schemas.openxmlformats.org/officeDocument/2006/math">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en-US" altLang="zh-CN" sz="2000" dirty="0">
                    <a:latin typeface="Times New Roman" panose="02020603050405020304" pitchFamily="18" charset="0"/>
                    <a:cs typeface="Times New Roman" panose="02020603050405020304" pitchFamily="18" charset="0"/>
                  </a:rPr>
                  <a:t> is terminal state:</a:t>
                </a:r>
              </a:p>
              <a:p>
                <a:pPr marL="914400" lvl="1" indent="-457200">
                  <a:buFont typeface="+mj-lt"/>
                  <a:buAutoNum type="arabicPeriod"/>
                </a:pPr>
                <a14:m>
                  <m:oMath xmlns:m="http://schemas.openxmlformats.org/officeDocument/2006/math">
                    <m:sSub>
                      <m:sSubPr>
                        <m:ctrlPr>
                          <a:rPr lang="en-US" altLang="zh-CN" sz="2000" b="0" i="1" smtClean="0">
                            <a:latin typeface="Cambria Math"/>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𝑑</m:t>
                        </m:r>
                      </m:e>
                      <m:sub>
                        <m:r>
                          <a:rPr lang="en-US" altLang="zh-CN" sz="2000" b="0" i="1" smtClean="0">
                            <a:latin typeface="Cambria Math" panose="02040503050406030204" pitchFamily="18" charset="0"/>
                            <a:cs typeface="Times New Roman" panose="02020603050405020304" pitchFamily="18" charset="0"/>
                          </a:rPr>
                          <m:t>𝑗</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𝑟</m:t>
                    </m:r>
                  </m:oMath>
                </a14:m>
                <a:r>
                  <a:rPr lang="en-US" altLang="zh-CN" sz="20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Else</a:t>
                </a:r>
                <a:r>
                  <a:rPr lang="en-US" altLang="zh-CN" sz="2000" dirty="0">
                    <a:latin typeface="Times New Roman" panose="02020603050405020304" pitchFamily="18" charset="0"/>
                    <a:cs typeface="Times New Roman" panose="02020603050405020304" pitchFamily="18" charset="0"/>
                  </a:rPr>
                  <a:t> :</a:t>
                </a:r>
              </a:p>
              <a:p>
                <a:pPr marL="914400" lvl="1" indent="-457200">
                  <a:buFont typeface="+mj-lt"/>
                  <a:buAutoNum type="arabicPeriod"/>
                </a:pPr>
                <a14:m>
                  <m:oMath xmlns:m="http://schemas.openxmlformats.org/officeDocument/2006/math">
                    <m:sSubSup>
                      <m:sSubSupPr>
                        <m:ctrlPr>
                          <a:rPr lang="en-US" altLang="zh-CN" sz="2000" i="1" dirty="0">
                            <a:latin typeface="Cambria Math"/>
                          </a:rPr>
                        </m:ctrlPr>
                      </m:sSubSupPr>
                      <m:e>
                        <m:r>
                          <m:rPr>
                            <m:sty m:val="p"/>
                          </m:rPr>
                          <a:rPr lang="en-US" altLang="zh-CN" sz="2000" dirty="0">
                            <a:latin typeface="Cambria Math" panose="02040503050406030204" pitchFamily="18" charset="0"/>
                          </a:rPr>
                          <m:t>Q</m:t>
                        </m:r>
                      </m:e>
                      <m:sub>
                        <m:r>
                          <m:rPr>
                            <m:sty m:val="p"/>
                          </m:rPr>
                          <a:rPr lang="en-US" altLang="zh-CN" sz="2000" dirty="0">
                            <a:latin typeface="Cambria Math" panose="02040503050406030204" pitchFamily="18" charset="0"/>
                          </a:rPr>
                          <m:t>w</m:t>
                        </m:r>
                      </m:sub>
                      <m:sup>
                        <m:r>
                          <a:rPr lang="en-US" altLang="zh-CN" sz="2000" dirty="0">
                            <a:latin typeface="Cambria Math" panose="02040503050406030204" pitchFamily="18" charset="0"/>
                          </a:rPr>
                          <m:t>′</m:t>
                        </m:r>
                      </m:sup>
                    </m:sSubSup>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000" i="1" dirty="0">
                            <a:latin typeface="Cambria Math"/>
                          </a:rPr>
                        </m:ctrlPr>
                      </m:sSubPr>
                      <m:e>
                        <m:r>
                          <m:rPr>
                            <m:sty m:val="p"/>
                          </m:rPr>
                          <a:rPr lang="en-US" altLang="zh-CN" sz="2000" dirty="0">
                            <a:latin typeface="Cambria Math" panose="02040503050406030204" pitchFamily="18" charset="0"/>
                          </a:rPr>
                          <m:t>Q</m:t>
                        </m:r>
                      </m:e>
                      <m:sub>
                        <m:r>
                          <m:rPr>
                            <m:sty m:val="p"/>
                          </m:rPr>
                          <a:rPr lang="en-US" altLang="zh-CN" sz="2000" dirty="0">
                            <a:latin typeface="Cambria Math" panose="02040503050406030204" pitchFamily="18" charset="0"/>
                          </a:rPr>
                          <m:t>w</m:t>
                        </m:r>
                      </m:sub>
                    </m:sSub>
                  </m:oMath>
                </a14:m>
                <a:endParaRPr lang="en-US" altLang="zh-CN" sz="20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Forward computation </a:t>
                </a:r>
                <a14:m>
                  <m:oMath xmlns:m="http://schemas.openxmlformats.org/officeDocument/2006/math">
                    <m:sSubSup>
                      <m:sSubSupPr>
                        <m:ctrlPr>
                          <a:rPr lang="en-US" altLang="zh-CN" sz="2000" b="0" i="1" dirty="0" smtClean="0">
                            <a:latin typeface="Cambria Math"/>
                          </a:rPr>
                        </m:ctrlPr>
                      </m:sSubSupPr>
                      <m:e>
                        <m:r>
                          <a:rPr lang="en-US" altLang="zh-CN" sz="2000" i="1" dirty="0">
                            <a:latin typeface="Cambria Math" panose="02040503050406030204" pitchFamily="18" charset="0"/>
                          </a:rPr>
                          <m:t>𝑄</m:t>
                        </m:r>
                      </m:e>
                      <m:sub>
                        <m:r>
                          <a:rPr lang="en-US" altLang="zh-CN" sz="2000" i="1" dirty="0">
                            <a:latin typeface="Cambria Math" panose="02040503050406030204" pitchFamily="18" charset="0"/>
                          </a:rPr>
                          <m:t>𝑤</m:t>
                        </m:r>
                      </m:sub>
                      <m:sup>
                        <m:r>
                          <a:rPr lang="en-US" altLang="zh-CN" sz="2000" b="0" i="1" dirty="0" smtClean="0">
                            <a:latin typeface="Cambria Math" panose="02040503050406030204" pitchFamily="18" charset="0"/>
                          </a:rPr>
                          <m:t>′</m:t>
                        </m:r>
                      </m:sup>
                    </m:sSubSup>
                    <m:r>
                      <a:rPr lang="en-US" altLang="zh-CN" sz="2000" i="1" dirty="0">
                        <a:latin typeface="Cambria Math" panose="02040503050406030204" pitchFamily="18" charset="0"/>
                      </a:rPr>
                      <m:t>(</m:t>
                    </m:r>
                    <m:sSup>
                      <m:sSupPr>
                        <m:ctrlPr>
                          <a:rPr lang="en-US" altLang="zh-CN" sz="2000" b="0" i="1" dirty="0" smtClean="0">
                            <a:latin typeface="Cambria Math"/>
                          </a:rPr>
                        </m:ctrlPr>
                      </m:sSupPr>
                      <m:e>
                        <m:r>
                          <a:rPr lang="en-US" altLang="zh-CN" sz="2000" i="1" dirty="0">
                            <a:latin typeface="Cambria Math" panose="02040503050406030204" pitchFamily="18" charset="0"/>
                          </a:rPr>
                          <m:t>𝑠</m:t>
                        </m:r>
                      </m:e>
                      <m:sup>
                        <m:r>
                          <a:rPr lang="en-US" altLang="zh-CN" sz="2000" b="0" i="1" dirty="0" smtClean="0">
                            <a:latin typeface="Cambria Math" panose="02040503050406030204" pitchFamily="18" charset="0"/>
                          </a:rPr>
                          <m:t>′</m:t>
                        </m:r>
                      </m:sup>
                    </m:sSup>
                    <m:r>
                      <a:rPr lang="en-US" altLang="zh-CN" sz="2000" i="1" dirty="0">
                        <a:latin typeface="Cambria Math" panose="02040503050406030204" pitchFamily="18" charset="0"/>
                      </a:rPr>
                      <m:t>,</m:t>
                    </m:r>
                    <m:r>
                      <a:rPr lang="en-US" altLang="zh-CN" sz="2000" i="1" dirty="0">
                        <a:latin typeface="Cambria Math" panose="02040503050406030204" pitchFamily="18" charset="0"/>
                      </a:rPr>
                      <m:t>𝑎</m:t>
                    </m:r>
                    <m:r>
                      <a:rPr lang="en-US" altLang="zh-CN" sz="2000" i="1" dirty="0">
                        <a:latin typeface="Cambria Math" panose="02040503050406030204" pitchFamily="18" charset="0"/>
                      </a:rPr>
                      <m:t>)</m:t>
                    </m:r>
                  </m:oMath>
                </a14:m>
                <a:endParaRPr lang="en-US" altLang="zh-CN" sz="2000" u="sng" dirty="0">
                  <a:latin typeface="Times New Roman" panose="02020603050405020304" pitchFamily="18" charset="0"/>
                  <a:cs typeface="Times New Roman" panose="02020603050405020304" pitchFamily="18" charset="0"/>
                </a:endParaRPr>
              </a:p>
              <a:p>
                <a:pPr marL="914400" lvl="1" indent="-457200">
                  <a:buFont typeface="+mj-lt"/>
                  <a:buAutoNum type="arabicPeriod"/>
                </a:pPr>
                <a14:m>
                  <m:oMath xmlns:m="http://schemas.openxmlformats.org/officeDocument/2006/math">
                    <m:sSub>
                      <m:sSubPr>
                        <m:ctrlPr>
                          <a:rPr lang="en-US" altLang="zh-CN" sz="2000" i="1">
                            <a:latin typeface="Cambria Math"/>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𝑑</m:t>
                        </m:r>
                      </m:e>
                      <m:sub>
                        <m:r>
                          <a:rPr lang="en-US" altLang="zh-CN" sz="2000" i="1">
                            <a:latin typeface="Cambria Math" panose="02040503050406030204" pitchFamily="18" charset="0"/>
                            <a:cs typeface="Times New Roman" panose="02020603050405020304" pitchFamily="18" charset="0"/>
                          </a:rPr>
                          <m:t>𝑗</m:t>
                        </m:r>
                      </m:sub>
                    </m:sSub>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𝑟</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𝛾</m:t>
                    </m:r>
                    <m:r>
                      <a:rPr lang="en-US" altLang="zh-CN" sz="2000" b="0" i="1" smtClean="0">
                        <a:latin typeface="Cambria Math" panose="02040503050406030204" pitchFamily="18" charset="0"/>
                        <a:cs typeface="Times New Roman" panose="02020603050405020304" pitchFamily="18" charset="0"/>
                      </a:rPr>
                      <m:t>𝑚𝑎</m:t>
                    </m:r>
                    <m:sSub>
                      <m:sSubPr>
                        <m:ctrlPr>
                          <a:rPr lang="en-US" altLang="zh-CN" sz="2000" b="0" i="1" smtClean="0">
                            <a:latin typeface="Cambria Math"/>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𝑥</m:t>
                        </m:r>
                      </m:e>
                      <m:sub>
                        <m:sSup>
                          <m:sSupPr>
                            <m:ctrlPr>
                              <a:rPr lang="en-US" altLang="zh-CN" sz="2000" b="0" i="1" smtClean="0">
                                <a:latin typeface="Cambria Math"/>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𝑎</m:t>
                            </m:r>
                          </m:e>
                          <m:sup>
                            <m:r>
                              <a:rPr lang="en-US" altLang="zh-CN" sz="2000" b="0" i="1" smtClean="0">
                                <a:latin typeface="Cambria Math" panose="02040503050406030204" pitchFamily="18" charset="0"/>
                                <a:cs typeface="Times New Roman" panose="02020603050405020304" pitchFamily="18" charset="0"/>
                              </a:rPr>
                              <m:t>′</m:t>
                            </m:r>
                          </m:sup>
                        </m:sSup>
                      </m:sub>
                    </m:sSub>
                    <m:sSubSup>
                      <m:sSubSupPr>
                        <m:ctrlPr>
                          <a:rPr lang="en-US" altLang="zh-CN" sz="2000" b="0" i="1" smtClean="0">
                            <a:latin typeface="Cambria Math"/>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𝑄</m:t>
                        </m:r>
                      </m:e>
                      <m:sub>
                        <m:r>
                          <a:rPr lang="en-US" altLang="zh-CN" sz="2000" b="0" i="1" smtClean="0">
                            <a:latin typeface="Cambria Math" panose="02040503050406030204" pitchFamily="18" charset="0"/>
                            <a:cs typeface="Times New Roman" panose="02020603050405020304" pitchFamily="18" charset="0"/>
                          </a:rPr>
                          <m:t>𝑤</m:t>
                        </m:r>
                      </m:sub>
                      <m:sup>
                        <m:r>
                          <a:rPr lang="en-US" altLang="zh-CN" sz="2000" b="0" i="1" smtClean="0">
                            <a:latin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𝑠</m:t>
                        </m:r>
                      </m:e>
                      <m:sup>
                        <m:r>
                          <a:rPr lang="en-US" altLang="zh-CN" sz="2000" b="0" i="1" smtClean="0">
                            <a:latin typeface="Cambria Math" panose="02040503050406030204" pitchFamily="18" charset="0"/>
                            <a:cs typeface="Times New Roman" panose="02020603050405020304" pitchFamily="18" charset="0"/>
                          </a:rPr>
                          <m:t>′</m:t>
                        </m:r>
                      </m:sup>
                    </m:sSup>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𝑎</m:t>
                        </m:r>
                      </m:e>
                      <m:sup>
                        <m:r>
                          <a:rPr lang="en-US" altLang="zh-CN" sz="2000" b="0" i="1" smtClean="0">
                            <a:latin typeface="Cambria Math" panose="02040503050406030204" pitchFamily="18" charset="0"/>
                            <a:cs typeface="Times New Roman" panose="02020603050405020304" pitchFamily="18" charset="0"/>
                          </a:rPr>
                          <m:t>′</m:t>
                        </m:r>
                      </m:sup>
                    </m:sSup>
                    <m:r>
                      <a:rPr lang="en-US" altLang="zh-CN" sz="2000" b="0" i="1"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Perform a gradient descent step on </a:t>
                </a:r>
                <a14:m>
                  <m:oMath xmlns:m="http://schemas.openxmlformats.org/officeDocument/2006/math">
                    <m:sSup>
                      <m:sSupPr>
                        <m:ctrlPr>
                          <a:rPr lang="en-US" altLang="zh-CN" sz="2000" b="0" i="1" dirty="0" smtClean="0">
                            <a:latin typeface="Cambria Math"/>
                          </a:rPr>
                        </m:ctrlPr>
                      </m:sSupPr>
                      <m:e>
                        <m:d>
                          <m:dPr>
                            <m:ctrlPr>
                              <a:rPr lang="en-US" altLang="zh-CN" sz="2000" b="0" i="1" dirty="0" smtClean="0">
                                <a:latin typeface="Cambria Math"/>
                              </a:rPr>
                            </m:ctrlPr>
                          </m:dPr>
                          <m:e>
                            <m:r>
                              <a:rPr lang="en-US" altLang="zh-CN" sz="2000" i="1" dirty="0">
                                <a:latin typeface="Cambria Math" panose="02040503050406030204" pitchFamily="18" charset="0"/>
                              </a:rPr>
                              <m:t>𝑑</m:t>
                            </m:r>
                            <m:r>
                              <a:rPr lang="en-US" altLang="zh-CN" sz="2000" b="0" i="0" dirty="0" smtClean="0">
                                <a:latin typeface="Cambria Math" panose="02040503050406030204" pitchFamily="18" charset="0"/>
                              </a:rPr>
                              <m:t>−</m:t>
                            </m:r>
                            <m:sSub>
                              <m:sSubPr>
                                <m:ctrlPr>
                                  <a:rPr lang="en-US" altLang="zh-CN" sz="2000" i="1" dirty="0">
                                    <a:latin typeface="Cambria Math"/>
                                  </a:rPr>
                                </m:ctrlPr>
                              </m:sSubPr>
                              <m:e>
                                <m:r>
                                  <a:rPr lang="en-US" altLang="zh-CN" sz="2000" i="1" dirty="0">
                                    <a:latin typeface="Cambria Math" panose="02040503050406030204" pitchFamily="18" charset="0"/>
                                  </a:rPr>
                                  <m:t>𝑄</m:t>
                                </m:r>
                              </m:e>
                              <m:sub>
                                <m:r>
                                  <a:rPr lang="en-US" altLang="zh-CN" sz="2000" i="1" dirty="0">
                                    <a:latin typeface="Cambria Math" panose="02040503050406030204" pitchFamily="18" charset="0"/>
                                  </a:rPr>
                                  <m:t>𝑤</m:t>
                                </m:r>
                              </m:sub>
                            </m:sSub>
                            <m:d>
                              <m:dPr>
                                <m:ctrlPr>
                                  <a:rPr lang="en-US" altLang="zh-CN" sz="2000" i="1" dirty="0">
                                    <a:latin typeface="Cambria Math"/>
                                  </a:rPr>
                                </m:ctrlPr>
                              </m:dPr>
                              <m:e>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𝑎</m:t>
                                </m:r>
                              </m:e>
                            </m:d>
                          </m:e>
                        </m:d>
                      </m:e>
                      <m:sup>
                        <m:r>
                          <a:rPr lang="en-US" altLang="zh-CN" sz="2000" b="0" i="1" dirty="0" smtClean="0">
                            <a:latin typeface="Cambria Math" panose="02040503050406030204" pitchFamily="18" charset="0"/>
                          </a:rPr>
                          <m:t>2</m:t>
                        </m:r>
                      </m:sup>
                    </m:sSup>
                  </m:oMath>
                </a14:m>
                <a:r>
                  <a:rPr lang="en-US" altLang="zh-CN" sz="2000" dirty="0">
                    <a:latin typeface="Times New Roman" panose="02020603050405020304" pitchFamily="18" charset="0"/>
                    <a:cs typeface="Times New Roman" panose="02020603050405020304" pitchFamily="18" charset="0"/>
                  </a:rPr>
                  <a:t> with respect to </a:t>
                </a:r>
                <a:r>
                  <a:rPr lang="en-US" altLang="zh-CN" sz="2000" i="1" dirty="0">
                    <a:latin typeface="Times New Roman" panose="02020603050405020304" pitchFamily="18" charset="0"/>
                    <a:cs typeface="Times New Roman" panose="02020603050405020304" pitchFamily="18" charset="0"/>
                  </a:rPr>
                  <a:t>w</a:t>
                </a:r>
                <a:r>
                  <a:rPr lang="en-US" altLang="zh-CN" sz="2000" dirty="0">
                    <a:latin typeface="Times New Roman" panose="02020603050405020304" pitchFamily="18" charset="0"/>
                    <a:cs typeface="Times New Roman" panose="02020603050405020304" pitchFamily="18" charset="0"/>
                  </a:rPr>
                  <a:t> </a:t>
                </a:r>
              </a:p>
            </p:txBody>
          </p:sp>
        </mc:Choice>
        <mc:Fallback xmlns="">
          <p:sp>
            <p:nvSpPr>
              <p:cNvPr id="12" name="文本框 11"/>
              <p:cNvSpPr txBox="1">
                <a:spLocks noRot="1" noChangeAspect="1" noMove="1" noResize="1" noEditPoints="1" noAdjustHandles="1" noChangeArrowheads="1" noChangeShapeType="1" noTextEdit="1"/>
              </p:cNvSpPr>
              <p:nvPr/>
            </p:nvSpPr>
            <p:spPr>
              <a:xfrm>
                <a:off x="6808831" y="1966075"/>
                <a:ext cx="4544969" cy="3960123"/>
              </a:xfrm>
              <a:prstGeom prst="rect">
                <a:avLst/>
              </a:prstGeom>
              <a:blipFill rotWithShape="1">
                <a:blip r:embed="rId4"/>
                <a:stretch>
                  <a:fillRect l="-148" t="-163" r="-140" b="-151"/>
                </a:stretch>
              </a:blipFill>
              <a:ln>
                <a:solidFill>
                  <a:srgbClr val="FF0000"/>
                </a:solidFill>
              </a:ln>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46</a:t>
            </a:fld>
            <a:endParaRPr lang="zh-CN" altLang="zh-CN">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43256" y="136525"/>
            <a:ext cx="10515600" cy="1325563"/>
          </a:xfrm>
        </p:spPr>
        <p:txBody>
          <a:bodyPr>
            <a:normAutofit/>
          </a:bodyPr>
          <a:lstStyle/>
          <a:p>
            <a:r>
              <a:rPr lang="en-US" altLang="zh-CN" sz="5400" b="1" dirty="0">
                <a:ea typeface="黑体" panose="02010609060101010101" pitchFamily="49" charset="-122"/>
              </a:rPr>
              <a:t>Outline</a:t>
            </a:r>
            <a:endParaRPr lang="zh-CN" altLang="en-US" sz="5400" b="1" dirty="0">
              <a:ea typeface="黑体" panose="02010609060101010101" pitchFamily="49" charset="-122"/>
            </a:endParaRPr>
          </a:p>
        </p:txBody>
      </p:sp>
      <p:graphicFrame>
        <p:nvGraphicFramePr>
          <p:cNvPr id="6" name="内容占位符 5"/>
          <p:cNvGraphicFramePr>
            <a:graphicFrameLocks noGrp="1"/>
          </p:cNvGraphicFramePr>
          <p:nvPr>
            <p:ph idx="1"/>
          </p:nvPr>
        </p:nvGraphicFramePr>
        <p:xfrm>
          <a:off x="1331516" y="1462088"/>
          <a:ext cx="9440116" cy="4774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47</a:t>
            </a:fld>
            <a:endParaRPr lang="zh-CN" altLang="zh-CN">
              <a:solidFill>
                <a:prstClr val="black">
                  <a:tint val="75000"/>
                </a:prstClr>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Exploration &amp; Exploitation</a:t>
            </a:r>
            <a:endParaRPr lang="zh-CN" altLang="en-US" dirty="0"/>
          </a:p>
        </p:txBody>
      </p:sp>
      <p:sp>
        <p:nvSpPr>
          <p:cNvPr id="3" name="内容占位符 2"/>
          <p:cNvSpPr>
            <a:spLocks noGrp="1"/>
          </p:cNvSpPr>
          <p:nvPr>
            <p:ph idx="1"/>
          </p:nvPr>
        </p:nvSpPr>
        <p:spPr>
          <a:xfrm>
            <a:off x="584029" y="1788851"/>
            <a:ext cx="7232650" cy="1306194"/>
          </a:xfrm>
        </p:spPr>
        <p:txBody>
          <a:bodyPr>
            <a:normAutofit lnSpcReduction="10000"/>
          </a:bodyPr>
          <a:lstStyle/>
          <a:p>
            <a:pPr>
              <a:buClr>
                <a:srgbClr val="FF0000"/>
              </a:buClr>
              <a:buFont typeface="Wingdings" panose="05000000000000000000" pitchFamily="2" charset="2"/>
              <a:buChar char="n"/>
            </a:pPr>
            <a:r>
              <a:rPr lang="en-US" altLang="zh-CN" sz="2400" dirty="0"/>
              <a:t>The agent should discover a good policy</a:t>
            </a:r>
          </a:p>
          <a:p>
            <a:pPr>
              <a:buClr>
                <a:srgbClr val="FF0000"/>
              </a:buClr>
              <a:buFont typeface="Wingdings" panose="05000000000000000000" pitchFamily="2" charset="2"/>
              <a:buChar char="n"/>
            </a:pPr>
            <a:r>
              <a:rPr lang="en-US" altLang="zh-CN" sz="2400" dirty="0"/>
              <a:t>From its experiences of the environment</a:t>
            </a:r>
          </a:p>
          <a:p>
            <a:pPr>
              <a:buClr>
                <a:srgbClr val="FF0000"/>
              </a:buClr>
              <a:buFont typeface="Wingdings" panose="05000000000000000000" pitchFamily="2" charset="2"/>
              <a:buChar char="n"/>
            </a:pPr>
            <a:r>
              <a:rPr lang="en-US" altLang="zh-CN" sz="2400" dirty="0"/>
              <a:t>Without losing too much reward along the way</a:t>
            </a:r>
          </a:p>
        </p:txBody>
      </p:sp>
      <p:grpSp>
        <p:nvGrpSpPr>
          <p:cNvPr id="8" name="组合 7"/>
          <p:cNvGrpSpPr/>
          <p:nvPr/>
        </p:nvGrpSpPr>
        <p:grpSpPr>
          <a:xfrm>
            <a:off x="9040203" y="4466687"/>
            <a:ext cx="1883993" cy="1774649"/>
            <a:chOff x="420954" y="2426428"/>
            <a:chExt cx="1883993" cy="1774649"/>
          </a:xfrm>
        </p:grpSpPr>
        <p:pic>
          <p:nvPicPr>
            <p:cNvPr id="11" name="Picture 8" descr="http://img.sootuu.com/vector/200801/142/0973.jpg"/>
            <p:cNvPicPr>
              <a:picLocks noChangeAspect="1" noChangeArrowheads="1"/>
            </p:cNvPicPr>
            <p:nvPr/>
          </p:nvPicPr>
          <p:blipFill rotWithShape="1">
            <a:blip r:embed="rId3">
              <a:extLst>
                <a:ext uri="{28A0092B-C50C-407E-A947-70E740481C1C}">
                  <a14:useLocalDpi xmlns:a14="http://schemas.microsoft.com/office/drawing/2010/main" val="0"/>
                </a:ext>
              </a:extLst>
            </a:blip>
            <a:srcRect l="9352" r="7434" b="29871"/>
            <a:stretch>
              <a:fillRect/>
            </a:stretch>
          </p:blipFill>
          <p:spPr bwMode="auto">
            <a:xfrm>
              <a:off x="420954" y="2426428"/>
              <a:ext cx="1883993" cy="177464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727147" y="3292758"/>
              <a:ext cx="573366" cy="516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p:nvSpPr>
          <p:spPr>
            <a:xfrm>
              <a:off x="1380315" y="3292758"/>
              <a:ext cx="573366" cy="516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727147" y="2706325"/>
              <a:ext cx="1224721" cy="518375"/>
              <a:chOff x="886019" y="2996449"/>
              <a:chExt cx="1224721" cy="518375"/>
            </a:xfrm>
          </p:grpSpPr>
          <p:sp>
            <p:nvSpPr>
              <p:cNvPr id="16" name="矩形 15"/>
              <p:cNvSpPr/>
              <p:nvPr/>
            </p:nvSpPr>
            <p:spPr>
              <a:xfrm>
                <a:off x="886019" y="2997951"/>
                <a:ext cx="1224721" cy="5160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17" name="Picture 2" descr="http://pic26.nipic.com/20130108/11664993_084813521199_2.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7125" y="2996449"/>
                <a:ext cx="518375" cy="51837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4" descr="http://img2.imgtn.bdimg.com/it/u=3634998061,1555066409&amp;fm=206&amp;gp=0.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7445" r="14863" b="8507"/>
            <a:stretch>
              <a:fillRect/>
            </a:stretch>
          </p:blipFill>
          <p:spPr bwMode="auto">
            <a:xfrm flipH="1">
              <a:off x="879452" y="3360001"/>
              <a:ext cx="268755" cy="409822"/>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nvGraphicFramePr>
            <p:xfrm>
              <a:off x="8469839" y="2046418"/>
              <a:ext cx="2739586" cy="1584960"/>
            </p:xfrm>
            <a:graphic>
              <a:graphicData uri="http://schemas.openxmlformats.org/drawingml/2006/table">
                <a:tbl>
                  <a:tblPr>
                    <a:tableStyleId>{BC89EF96-8CEA-46FF-86C4-4CE0E7609802}</a:tableStyleId>
                  </a:tblPr>
                  <a:tblGrid>
                    <a:gridCol w="734265"/>
                    <a:gridCol w="694030"/>
                    <a:gridCol w="613954"/>
                    <a:gridCol w="697337"/>
                  </a:tblGrid>
                  <a:tr h="421199">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600" kern="1200" dirty="0" smtClean="0">
                                    <a:solidFill>
                                      <a:schemeClr val="tx1"/>
                                    </a:solidFill>
                                    <a:latin typeface="Cambria Math" panose="02040503050406030204" pitchFamily="18" charset="0"/>
                                    <a:ea typeface="+mn-ea"/>
                                    <a:cs typeface="+mn-cs"/>
                                  </a:rPr>
                                  <m:t>𝑄</m:t>
                                </m:r>
                                <m:d>
                                  <m:dPr>
                                    <m:begChr m:val="["/>
                                    <m:endChr m:val="]"/>
                                    <m:ctrlPr>
                                      <a:rPr lang="en-US" altLang="zh-CN" sz="1600" i="1" kern="1200" dirty="0">
                                        <a:solidFill>
                                          <a:schemeClr val="tx1"/>
                                        </a:solidFill>
                                        <a:latin typeface="Cambria Math"/>
                                        <a:ea typeface="+mn-ea"/>
                                        <a:cs typeface="+mn-cs"/>
                                      </a:rPr>
                                    </m:ctrlPr>
                                  </m:dPr>
                                  <m:e>
                                    <m:r>
                                      <a:rPr lang="en-US" altLang="zh-CN" sz="1600" kern="1200" dirty="0" smtClean="0">
                                        <a:solidFill>
                                          <a:schemeClr val="tx1"/>
                                        </a:solidFill>
                                        <a:latin typeface="Cambria Math" panose="02040503050406030204" pitchFamily="18" charset="0"/>
                                        <a:ea typeface="+mn-ea"/>
                                        <a:cs typeface="+mn-cs"/>
                                      </a:rPr>
                                      <m:t>𝑠</m:t>
                                    </m:r>
                                    <m:r>
                                      <a:rPr lang="en-US" altLang="zh-CN" sz="1600" kern="1200">
                                        <a:solidFill>
                                          <a:schemeClr val="tx1"/>
                                        </a:solidFill>
                                        <a:latin typeface="Cambria Math" panose="02040503050406030204" pitchFamily="18" charset="0"/>
                                        <a:ea typeface="+mn-ea"/>
                                        <a:cs typeface="+mn-cs"/>
                                      </a:rPr>
                                      <m:t>,</m:t>
                                    </m:r>
                                    <m:r>
                                      <a:rPr lang="en-US" altLang="zh-CN" sz="1600" kern="1200" smtClean="0">
                                        <a:solidFill>
                                          <a:schemeClr val="tx1"/>
                                        </a:solidFill>
                                        <a:latin typeface="Cambria Math" panose="02040503050406030204" pitchFamily="18" charset="0"/>
                                        <a:ea typeface="+mn-ea"/>
                                        <a:cs typeface="+mn-cs"/>
                                      </a:rPr>
                                      <m:t>𝑎</m:t>
                                    </m:r>
                                  </m:e>
                                </m:d>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𝟏</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up</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𝟐</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left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𝒂</m:t>
                                    </m:r>
                                  </m:e>
                                  <m:sub>
                                    <m:r>
                                      <a:rPr lang="en-US" altLang="zh-CN" sz="1600" kern="1200" smtClean="0">
                                        <a:solidFill>
                                          <a:schemeClr val="tx1"/>
                                        </a:solidFill>
                                        <a:latin typeface="Cambria Math" panose="02040503050406030204" pitchFamily="18" charset="0"/>
                                        <a:ea typeface="+mn-ea"/>
                                        <a:cs typeface="+mn-cs"/>
                                      </a:rPr>
                                      <m:t>3</m:t>
                                    </m:r>
                                  </m:sub>
                                </m:sSub>
                              </m:oMath>
                            </m:oMathPara>
                          </a14:m>
                          <a:endParaRPr lang="en-US" altLang="zh-CN" sz="1600" kern="1200" dirty="0">
                            <a:solidFill>
                              <a:schemeClr val="tx1"/>
                            </a:solidFill>
                            <a:latin typeface="+mn-lt"/>
                            <a:ea typeface="+mn-ea"/>
                            <a:cs typeface="+mn-cs"/>
                          </a:endParaRPr>
                        </a:p>
                        <a:p>
                          <a:pPr marL="0" algn="ctr" defTabSz="914400" rtl="0" eaLnBrk="1" latinLnBrk="0" hangingPunct="1"/>
                          <a:r>
                            <a:rPr lang="en-US" altLang="zh-CN" sz="1600" kern="1200" dirty="0">
                              <a:solidFill>
                                <a:schemeClr val="tx1"/>
                              </a:solidFill>
                              <a:latin typeface="+mn-lt"/>
                              <a:ea typeface="+mn-ea"/>
                              <a:cs typeface="+mn-cs"/>
                            </a:rPr>
                            <a:t>right</a:t>
                          </a:r>
                          <a:endParaRPr lang="zh-CN" altLang="en-US" sz="1600" kern="1200" dirty="0">
                            <a:solidFill>
                              <a:schemeClr val="tx1"/>
                            </a:solidFill>
                            <a:latin typeface="+mn-lt"/>
                            <a:ea typeface="+mn-ea"/>
                            <a:cs typeface="+mn-cs"/>
                          </a:endParaRPr>
                        </a:p>
                      </a:txBody>
                      <a:tcPr/>
                    </a:tc>
                  </a:tr>
                  <a:tr h="283615">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𝟏</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0.40</a:t>
                          </a:r>
                          <a:endParaRPr lang="zh-CN" altLang="en-US" sz="1600" kern="1200" dirty="0">
                            <a:solidFill>
                              <a:schemeClr val="tx1"/>
                            </a:solidFill>
                            <a:latin typeface="+mn-lt"/>
                            <a:ea typeface="+mn-ea"/>
                            <a:cs typeface="+mn-cs"/>
                          </a:endParaRPr>
                        </a:p>
                      </a:txBody>
                      <a:tcPr/>
                    </a:tc>
                  </a:tr>
                  <a:tr h="287953">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𝟐</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r>
                  <a:tr h="255728">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i="1" kern="1200" smtClean="0">
                                        <a:solidFill>
                                          <a:schemeClr val="tx1"/>
                                        </a:solidFill>
                                        <a:latin typeface="Cambria Math"/>
                                        <a:ea typeface="+mn-ea"/>
                                        <a:cs typeface="+mn-cs"/>
                                      </a:rPr>
                                    </m:ctrlPr>
                                  </m:sSubPr>
                                  <m:e>
                                    <m:r>
                                      <a:rPr lang="en-US" altLang="zh-CN" sz="1600" kern="1200" smtClean="0">
                                        <a:solidFill>
                                          <a:schemeClr val="tx1"/>
                                        </a:solidFill>
                                        <a:latin typeface="Cambria Math" panose="02040503050406030204" pitchFamily="18" charset="0"/>
                                        <a:ea typeface="+mn-ea"/>
                                        <a:cs typeface="+mn-cs"/>
                                      </a:rPr>
                                      <m:t>𝒔</m:t>
                                    </m:r>
                                  </m:e>
                                  <m:sub>
                                    <m:r>
                                      <a:rPr lang="en-US" altLang="zh-CN" sz="1600" kern="1200" smtClean="0">
                                        <a:solidFill>
                                          <a:schemeClr val="tx1"/>
                                        </a:solidFill>
                                        <a:latin typeface="Cambria Math" panose="02040503050406030204" pitchFamily="18" charset="0"/>
                                        <a:ea typeface="+mn-ea"/>
                                        <a:cs typeface="+mn-cs"/>
                                      </a:rPr>
                                      <m:t>𝟑</m:t>
                                    </m:r>
                                  </m:sub>
                                </m:sSub>
                              </m:oMath>
                            </m:oMathPara>
                          </a14:m>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r>
                </a:tbl>
              </a:graphicData>
            </a:graphic>
          </p:graphicFrame>
        </mc:Choice>
        <mc:Fallback xmlns="">
          <p:graphicFrame>
            <p:nvGraphicFramePr>
              <p:cNvPr id="18" name="表格 17"/>
              <p:cNvGraphicFramePr>
                <a:graphicFrameLocks noGrp="1"/>
              </p:cNvGraphicFramePr>
              <p:nvPr/>
            </p:nvGraphicFramePr>
            <p:xfrm>
              <a:off x="8469839" y="2046418"/>
              <a:ext cx="2739586" cy="1584960"/>
            </p:xfrm>
            <a:graphic>
              <a:graphicData uri="http://schemas.openxmlformats.org/drawingml/2006/table">
                <a:tbl>
                  <a:tblPr>
                    <a:tableStyleId>{BC89EF96-8CEA-46FF-86C4-4CE0E7609802}</a:tableStyleId>
                  </a:tblPr>
                  <a:tblGrid>
                    <a:gridCol w="734265"/>
                    <a:gridCol w="694030"/>
                    <a:gridCol w="613954"/>
                    <a:gridCol w="697337"/>
                  </a:tblGrid>
                  <a:tr h="579120">
                    <a:tc>
                      <a:txBody>
                        <a:bodyPr/>
                        <a:lstStyle/>
                        <a:p>
                          <a:endParaRPr lang="zh-CN"/>
                        </a:p>
                      </a:txBody>
                      <a:tcPr>
                        <a:blipFill>
                          <a:blip r:embed="rId6"/>
                        </a:blipFill>
                      </a:tcPr>
                    </a:tc>
                    <a:tc>
                      <a:txBody>
                        <a:bodyPr/>
                        <a:lstStyle/>
                        <a:p>
                          <a:endParaRPr lang="zh-CN"/>
                        </a:p>
                      </a:txBody>
                      <a:tcPr>
                        <a:blipFill>
                          <a:blip r:embed="rId6"/>
                        </a:blipFill>
                      </a:tcPr>
                    </a:tc>
                    <a:tc>
                      <a:txBody>
                        <a:bodyPr/>
                        <a:lstStyle/>
                        <a:p>
                          <a:endParaRPr lang="zh-CN"/>
                        </a:p>
                      </a:txBody>
                      <a:tcPr>
                        <a:blipFill>
                          <a:blip r:embed="rId6"/>
                        </a:blipFill>
                      </a:tcPr>
                    </a:tc>
                    <a:tc>
                      <a:txBody>
                        <a:bodyPr/>
                        <a:lstStyle/>
                        <a:p>
                          <a:endParaRPr lang="zh-CN"/>
                        </a:p>
                      </a:txBody>
                      <a:tcPr>
                        <a:blipFill>
                          <a:blip r:embed="rId6"/>
                        </a:blipFill>
                      </a:tcPr>
                    </a:tc>
                  </a:tr>
                  <a:tr h="335280">
                    <a:tc>
                      <a:txBody>
                        <a:bodyPr/>
                        <a:lstStyle/>
                        <a:p>
                          <a:endParaRPr lang="zh-CN"/>
                        </a:p>
                      </a:txBody>
                      <a:tcPr>
                        <a:blipFill>
                          <a:blip r:embed="rId6"/>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-0.20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0.35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0.40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6"/>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0.25</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0.10</a:t>
                          </a:r>
                          <a:endParaRPr lang="zh-CN" altLang="en-US" sz="1600" kern="1200" dirty="0">
                            <a:solidFill>
                              <a:schemeClr val="tx1"/>
                            </a:solidFill>
                            <a:latin typeface="+mn-lt"/>
                            <a:ea typeface="+mn-ea"/>
                            <a:cs typeface="+mn-cs"/>
                          </a:endParaRPr>
                        </a:p>
                      </a:txBody>
                      <a:tcPr/>
                    </a:tc>
                  </a:tr>
                  <a:tr h="335280">
                    <a:tc>
                      <a:txBody>
                        <a:bodyPr/>
                        <a:lstStyle/>
                        <a:p>
                          <a:endParaRPr lang="zh-CN"/>
                        </a:p>
                      </a:txBody>
                      <a:tcPr>
                        <a:blipFill>
                          <a:blip r:embed="rId6"/>
                        </a:blipFill>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a:tc>
                  </a:tr>
                </a:tbl>
              </a:graphicData>
            </a:graphic>
          </p:graphicFrame>
        </mc:Fallback>
      </mc:AlternateContent>
      <p:sp>
        <p:nvSpPr>
          <p:cNvPr id="19" name="矩形 18"/>
          <p:cNvSpPr/>
          <p:nvPr/>
        </p:nvSpPr>
        <p:spPr>
          <a:xfrm>
            <a:off x="8463661" y="1601253"/>
            <a:ext cx="2249788" cy="369332"/>
          </a:xfrm>
          <a:prstGeom prst="rect">
            <a:avLst/>
          </a:prstGeom>
        </p:spPr>
        <p:txBody>
          <a:bodyPr wrap="square">
            <a:spAutoFit/>
          </a:bodyPr>
          <a:lstStyle/>
          <a:p>
            <a:r>
              <a:rPr lang="en-US" altLang="zh-CN" dirty="0"/>
              <a:t>After 12</a:t>
            </a:r>
            <a:r>
              <a:rPr lang="en-US" altLang="zh-CN" baseline="30000" dirty="0"/>
              <a:t>th</a:t>
            </a:r>
            <a:r>
              <a:rPr lang="en-US" altLang="zh-CN" dirty="0"/>
              <a:t> episode</a:t>
            </a:r>
            <a:endParaRPr lang="en-US" altLang="zh-CN" baseline="30000" dirty="0"/>
          </a:p>
        </p:txBody>
      </p:sp>
      <mc:AlternateContent xmlns:mc="http://schemas.openxmlformats.org/markup-compatibility/2006" xmlns:a14="http://schemas.microsoft.com/office/drawing/2010/main">
        <mc:Choice Requires="a14">
          <p:sp>
            <p:nvSpPr>
              <p:cNvPr id="20" name="矩形 19"/>
              <p:cNvSpPr/>
              <p:nvPr/>
            </p:nvSpPr>
            <p:spPr>
              <a:xfrm>
                <a:off x="514914" y="3801978"/>
                <a:ext cx="5898291" cy="400110"/>
              </a:xfrm>
              <a:prstGeom prst="rect">
                <a:avLst/>
              </a:prstGeom>
            </p:spPr>
            <p:txBody>
              <a:bodyPr wrap="square">
                <a:spAutoFit/>
              </a:bodyPr>
              <a:lstStyle/>
              <a:p>
                <a:pPr>
                  <a:buClr>
                    <a:srgbClr val="FF0000"/>
                  </a:buClr>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𝑠</m:t>
                      </m:r>
                      <m:d>
                        <m:dPr>
                          <m:ctrlPr>
                            <a:rPr lang="en-US" altLang="zh-CN" sz="2000" i="1">
                              <a:latin typeface="Cambria Math"/>
                            </a:rPr>
                          </m:ctrlPr>
                        </m:dPr>
                        <m:e>
                          <m:r>
                            <a:rPr lang="en-US" altLang="zh-CN" sz="2000" i="1">
                              <a:latin typeface="Cambria Math" panose="02040503050406030204" pitchFamily="18" charset="0"/>
                            </a:rPr>
                            <m:t>0</m:t>
                          </m:r>
                        </m:e>
                      </m:d>
                      <m:r>
                        <a:rPr lang="en-US" altLang="zh-CN" sz="2000" i="1">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1</m:t>
                          </m:r>
                        </m:sub>
                      </m:sSub>
                      <m:r>
                        <a:rPr lang="en-US" altLang="zh-CN" sz="2000">
                          <a:latin typeface="Cambria Math" panose="02040503050406030204" pitchFamily="18" charset="0"/>
                        </a:rPr>
                        <m:t>,</m:t>
                      </m:r>
                      <m:r>
                        <a:rPr lang="en-US" altLang="zh-CN" sz="2000" i="1">
                          <a:latin typeface="Cambria Math" panose="02040503050406030204" pitchFamily="18" charset="0"/>
                        </a:rPr>
                        <m:t>𝑎</m:t>
                      </m:r>
                      <m:d>
                        <m:dPr>
                          <m:ctrlPr>
                            <a:rPr lang="en-US" altLang="zh-CN" sz="2000" i="1">
                              <a:latin typeface="Cambria Math"/>
                            </a:rPr>
                          </m:ctrlPr>
                        </m:dPr>
                        <m:e>
                          <m:r>
                            <a:rPr lang="en-US" altLang="zh-CN" sz="2000" i="1">
                              <a:latin typeface="Cambria Math" panose="02040503050406030204" pitchFamily="18" charset="0"/>
                            </a:rPr>
                            <m:t>0</m:t>
                          </m:r>
                        </m:e>
                      </m:d>
                      <m:r>
                        <a:rPr lang="en-US" altLang="zh-CN" sz="2000" i="1">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r>
                        <a:rPr lang="en-US" altLang="zh-CN" sz="2000" i="1">
                          <a:latin typeface="Cambria Math" panose="02040503050406030204" pitchFamily="18" charset="0"/>
                        </a:rPr>
                        <m:t>𝑟</m:t>
                      </m:r>
                      <m:d>
                        <m:dPr>
                          <m:ctrlPr>
                            <a:rPr lang="en-US" altLang="zh-CN" sz="2000" i="1">
                              <a:latin typeface="Cambria Math"/>
                            </a:rPr>
                          </m:ctrlPr>
                        </m:dPr>
                        <m:e>
                          <m:r>
                            <a:rPr lang="en-US" altLang="zh-CN" sz="2000" i="1">
                              <a:latin typeface="Cambria Math" panose="02040503050406030204" pitchFamily="18" charset="0"/>
                            </a:rPr>
                            <m:t>1</m:t>
                          </m:r>
                        </m:e>
                      </m:d>
                      <m:r>
                        <a:rPr lang="en-US" altLang="zh-CN" sz="2000" i="1">
                          <a:latin typeface="Cambria Math" panose="02040503050406030204" pitchFamily="18" charset="0"/>
                        </a:rPr>
                        <m:t>=0.2,</m:t>
                      </m:r>
                      <m:r>
                        <a:rPr lang="en-US" altLang="zh-CN" sz="2000" i="1">
                          <a:latin typeface="Cambria Math" panose="02040503050406030204" pitchFamily="18" charset="0"/>
                        </a:rPr>
                        <m:t>𝑠</m:t>
                      </m:r>
                      <m:d>
                        <m:dPr>
                          <m:ctrlPr>
                            <a:rPr lang="en-US" altLang="zh-CN" sz="2000" i="1">
                              <a:latin typeface="Cambria Math"/>
                            </a:rPr>
                          </m:ctrlPr>
                        </m:dPr>
                        <m:e>
                          <m:r>
                            <a:rPr lang="en-US" altLang="zh-CN" sz="2000" i="1">
                              <a:latin typeface="Cambria Math" panose="02040503050406030204" pitchFamily="18" charset="0"/>
                            </a:rPr>
                            <m:t>1</m:t>
                          </m:r>
                        </m:e>
                      </m:d>
                      <m:r>
                        <a:rPr lang="en-US" altLang="zh-CN" sz="2000" i="1">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a:latin typeface="Cambria Math" panose="02040503050406030204" pitchFamily="18" charset="0"/>
                            </a:rPr>
                            <m:t>2</m:t>
                          </m:r>
                        </m:sub>
                      </m:sSub>
                      <m:r>
                        <a:rPr lang="en-US" altLang="zh-CN" sz="2000">
                          <a:latin typeface="Cambria Math" panose="02040503050406030204" pitchFamily="18" charset="0"/>
                        </a:rPr>
                        <m:t>,</m:t>
                      </m:r>
                      <m:r>
                        <a:rPr lang="en-US" altLang="zh-CN" sz="2000" i="1">
                          <a:latin typeface="Cambria Math" panose="02040503050406030204" pitchFamily="18" charset="0"/>
                        </a:rPr>
                        <m:t>𝑎</m:t>
                      </m:r>
                      <m:d>
                        <m:dPr>
                          <m:ctrlPr>
                            <a:rPr lang="en-US" altLang="zh-CN" sz="2000" i="1">
                              <a:latin typeface="Cambria Math"/>
                            </a:rPr>
                          </m:ctrlPr>
                        </m:dPr>
                        <m:e>
                          <m:r>
                            <a:rPr lang="en-US" altLang="zh-CN" sz="2000">
                              <a:latin typeface="Cambria Math" panose="02040503050406030204" pitchFamily="18" charset="0"/>
                            </a:rPr>
                            <m:t>1</m:t>
                          </m:r>
                        </m:e>
                      </m:d>
                      <m:r>
                        <a:rPr lang="en-US" altLang="zh-CN" sz="2000">
                          <a:latin typeface="Cambria Math" panose="02040503050406030204" pitchFamily="18" charset="0"/>
                        </a:rPr>
                        <m:t>=</m:t>
                      </m:r>
                      <m:r>
                        <a:rPr lang="en-US" altLang="zh-CN" sz="2000" i="1">
                          <a:latin typeface="Cambria Math" panose="02040503050406030204" pitchFamily="18" charset="0"/>
                        </a:rPr>
                        <m:t> </m:t>
                      </m:r>
                      <m:r>
                        <a:rPr lang="en-US" altLang="zh-CN" sz="2000" i="1">
                          <a:solidFill>
                            <a:srgbClr val="FF0000"/>
                          </a:solidFill>
                          <a:latin typeface="Cambria Math" panose="02040503050406030204" pitchFamily="18" charset="0"/>
                        </a:rPr>
                        <m:t>?</m:t>
                      </m:r>
                    </m:oMath>
                  </m:oMathPara>
                </a14:m>
                <a:endParaRPr lang="zh-CN" altLang="en-US" sz="2000" dirty="0"/>
              </a:p>
            </p:txBody>
          </p:sp>
        </mc:Choice>
        <mc:Fallback xmlns="">
          <p:sp>
            <p:nvSpPr>
              <p:cNvPr id="20" name="矩形 19"/>
              <p:cNvSpPr>
                <a:spLocks noRot="1" noChangeAspect="1" noMove="1" noResize="1" noEditPoints="1" noAdjustHandles="1" noChangeArrowheads="1" noChangeShapeType="1" noTextEdit="1"/>
              </p:cNvSpPr>
              <p:nvPr/>
            </p:nvSpPr>
            <p:spPr>
              <a:xfrm>
                <a:off x="514914" y="3801978"/>
                <a:ext cx="5898291" cy="400110"/>
              </a:xfrm>
              <a:prstGeom prst="rect">
                <a:avLst/>
              </a:prstGeom>
              <a:blipFill rotWithShape="1">
                <a:blip r:embed="rId7"/>
                <a:stretch>
                  <a:fillRect l="-10" t="-58" r="6" b="73"/>
                </a:stretch>
              </a:blipFill>
            </p:spPr>
            <p:txBody>
              <a:bodyPr/>
              <a:lstStyle/>
              <a:p>
                <a:r>
                  <a:rPr lang="zh-CN" altLang="en-US">
                    <a:noFill/>
                  </a:rPr>
                  <a:t> </a:t>
                </a:r>
              </a:p>
            </p:txBody>
          </p:sp>
        </mc:Fallback>
      </mc:AlternateContent>
      <p:sp>
        <p:nvSpPr>
          <p:cNvPr id="22" name="矩形 21"/>
          <p:cNvSpPr/>
          <p:nvPr/>
        </p:nvSpPr>
        <p:spPr>
          <a:xfrm>
            <a:off x="768778" y="3357646"/>
            <a:ext cx="2354672" cy="400110"/>
          </a:xfrm>
          <a:prstGeom prst="rect">
            <a:avLst/>
          </a:prstGeom>
        </p:spPr>
        <p:txBody>
          <a:bodyPr wrap="square">
            <a:spAutoFit/>
          </a:bodyPr>
          <a:lstStyle/>
          <a:p>
            <a:r>
              <a:rPr lang="en-US" altLang="zh-CN" sz="2000" dirty="0"/>
              <a:t>During 13</a:t>
            </a:r>
            <a:r>
              <a:rPr lang="en-US" altLang="zh-CN" sz="2000" baseline="30000" dirty="0"/>
              <a:t>th</a:t>
            </a:r>
            <a:r>
              <a:rPr lang="en-US" altLang="zh-CN" sz="2000" dirty="0"/>
              <a:t> episode:</a:t>
            </a:r>
            <a:endParaRPr lang="en-US" altLang="zh-CN" sz="2000" baseline="30000" dirty="0"/>
          </a:p>
        </p:txBody>
      </p:sp>
      <mc:AlternateContent xmlns:mc="http://schemas.openxmlformats.org/markup-compatibility/2006" xmlns:a14="http://schemas.microsoft.com/office/drawing/2010/main">
        <mc:Choice Requires="a14">
          <p:sp>
            <p:nvSpPr>
              <p:cNvPr id="5" name="矩形 4"/>
              <p:cNvSpPr/>
              <p:nvPr/>
            </p:nvSpPr>
            <p:spPr>
              <a:xfrm>
                <a:off x="3608508" y="4529258"/>
                <a:ext cx="4488740" cy="1831655"/>
              </a:xfrm>
              <a:prstGeom prst="rect">
                <a:avLst/>
              </a:prstGeom>
              <a:ln>
                <a:solidFill>
                  <a:srgbClr val="FF0000"/>
                </a:solidFill>
              </a:ln>
            </p:spPr>
            <p:txBody>
              <a:bodyPr wrap="square">
                <a:spAutoFit/>
              </a:bodyPr>
              <a:lstStyle/>
              <a:p>
                <a:r>
                  <a:rPr lang="en-US" altLang="zh-CN" dirty="0"/>
                  <a:t>Question: How to chose </a:t>
                </a:r>
                <a14:m>
                  <m:oMath xmlns:m="http://schemas.openxmlformats.org/officeDocument/2006/math">
                    <m:r>
                      <a:rPr lang="en-US" altLang="zh-CN" i="1">
                        <a:latin typeface="Cambria Math" panose="02040503050406030204" pitchFamily="18" charset="0"/>
                      </a:rPr>
                      <m:t>𝑎</m:t>
                    </m:r>
                    <m:d>
                      <m:dPr>
                        <m:ctrlPr>
                          <a:rPr lang="en-US" altLang="zh-CN" i="1">
                            <a:latin typeface="Cambria Math"/>
                          </a:rPr>
                        </m:ctrlPr>
                      </m:dPr>
                      <m:e>
                        <m:r>
                          <a:rPr lang="en-US" altLang="zh-CN" b="0" i="1" smtClean="0">
                            <a:latin typeface="Cambria Math" panose="02040503050406030204" pitchFamily="18" charset="0"/>
                          </a:rPr>
                          <m:t>𝑡</m:t>
                        </m:r>
                      </m:e>
                    </m:d>
                    <m:r>
                      <a:rPr lang="en-US" altLang="zh-CN">
                        <a:latin typeface="Cambria Math" panose="02040503050406030204" pitchFamily="18" charset="0"/>
                      </a:rPr>
                      <m:t> </m:t>
                    </m:r>
                  </m:oMath>
                </a14:m>
                <a:r>
                  <a:rPr lang="en-US" altLang="zh-CN" dirty="0"/>
                  <a:t>?</a:t>
                </a:r>
              </a:p>
              <a:p>
                <a:endParaRPr lang="en-US" altLang="zh-CN" dirty="0"/>
              </a:p>
              <a:p>
                <a:pPr marL="342900" indent="-342900">
                  <a:buAutoNum type="arabicParenBoth"/>
                </a:pPr>
                <a:r>
                  <a:rPr lang="en-US" altLang="zh-CN" dirty="0"/>
                  <a:t>pick an action </a:t>
                </a:r>
                <a14:m>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en-US" altLang="zh-CN" dirty="0"/>
                  <a:t> randomly</a:t>
                </a:r>
              </a:p>
              <a:p>
                <a:pPr lvl="1"/>
                <a:r>
                  <a:rPr lang="en-US" altLang="zh-CN" dirty="0"/>
                  <a:t>try more trails to enhance experiences</a:t>
                </a:r>
              </a:p>
              <a:p>
                <a:pPr marL="342900" indent="-342900">
                  <a:buAutoNum type="arabicParenBoth"/>
                </a:pPr>
                <a:r>
                  <a:rPr lang="en-US" altLang="zh-CN" dirty="0"/>
                  <a:t>pick action </a:t>
                </a:r>
                <a14:m>
                  <m:oMath xmlns:m="http://schemas.openxmlformats.org/officeDocument/2006/math">
                    <m:r>
                      <a:rPr lang="en-US" altLang="zh-CN" b="0" i="1" smtClean="0">
                        <a:latin typeface="Cambria Math" panose="02040503050406030204" pitchFamily="18" charset="0"/>
                      </a:rPr>
                      <m:t>𝑎𝑟𝑔𝑚𝑎</m:t>
                    </m:r>
                    <m:sSub>
                      <m:sSubPr>
                        <m:ctrlPr>
                          <a:rPr lang="en-US" altLang="zh-CN" b="0" i="1" smtClean="0">
                            <a:latin typeface="Cambria Math"/>
                          </a:rPr>
                        </m:ctrlPr>
                      </m:sSubPr>
                      <m:e>
                        <m:r>
                          <a:rPr lang="en-US" altLang="zh-CN" b="0" i="1" smtClean="0">
                            <a:latin typeface="Cambria Math" panose="02040503050406030204" pitchFamily="18" charset="0"/>
                          </a:rPr>
                          <m:t>𝑥</m:t>
                        </m:r>
                      </m:e>
                      <m:sub>
                        <m:sSub>
                          <m:sSubPr>
                            <m:ctrlPr>
                              <a:rPr lang="en-US" altLang="zh-CN" b="0" i="1" smtClean="0">
                                <a:latin typeface="Cambria Math"/>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a14:m>
                <a:r>
                  <a:rPr lang="en-US" altLang="zh-CN" dirty="0"/>
                  <a:t> </a:t>
                </a:r>
              </a:p>
              <a:p>
                <a:pPr lvl="1"/>
                <a:r>
                  <a:rPr lang="en-US" altLang="zh-CN" dirty="0"/>
                  <a:t>use experiences  to maximize reward</a:t>
                </a:r>
              </a:p>
            </p:txBody>
          </p:sp>
        </mc:Choice>
        <mc:Fallback xmlns="">
          <p:sp>
            <p:nvSpPr>
              <p:cNvPr id="5" name="矩形 4"/>
              <p:cNvSpPr>
                <a:spLocks noRot="1" noChangeAspect="1" noMove="1" noResize="1" noEditPoints="1" noAdjustHandles="1" noChangeArrowheads="1" noChangeShapeType="1" noTextEdit="1"/>
              </p:cNvSpPr>
              <p:nvPr/>
            </p:nvSpPr>
            <p:spPr>
              <a:xfrm>
                <a:off x="3608508" y="4529258"/>
                <a:ext cx="4488740" cy="1831655"/>
              </a:xfrm>
              <a:prstGeom prst="rect">
                <a:avLst/>
              </a:prstGeom>
              <a:blipFill rotWithShape="1">
                <a:blip r:embed="rId8"/>
                <a:stretch>
                  <a:fillRect l="-109" t="-267" r="-105" b="-236"/>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14914" y="5354012"/>
                <a:ext cx="2611443" cy="400110"/>
              </a:xfrm>
              <a:prstGeom prst="rect">
                <a:avLst/>
              </a:prstGeom>
            </p:spPr>
            <p:txBody>
              <a:bodyPr wrap="square">
                <a:spAutoFit/>
              </a:bodyPr>
              <a:lstStyle/>
              <a:p>
                <a:pPr>
                  <a:buClr>
                    <a:srgbClr val="FF0000"/>
                  </a:buClr>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𝑠</m:t>
                      </m:r>
                      <m:d>
                        <m:dPr>
                          <m:ctrlPr>
                            <a:rPr lang="en-US" altLang="zh-CN" sz="2000" i="1">
                              <a:latin typeface="Cambria Math"/>
                            </a:rPr>
                          </m:ctrlPr>
                        </m:dPr>
                        <m:e>
                          <m:r>
                            <a:rPr lang="en-US" altLang="zh-CN" sz="2000" i="1">
                              <a:latin typeface="Cambria Math" panose="02040503050406030204" pitchFamily="18" charset="0"/>
                            </a:rPr>
                            <m:t>0</m:t>
                          </m:r>
                        </m:e>
                      </m:d>
                      <m:r>
                        <a:rPr lang="en-US" altLang="zh-CN" sz="2000" i="1">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𝑠</m:t>
                          </m:r>
                        </m:e>
                        <m:sub>
                          <m:r>
                            <a:rPr lang="en-US" altLang="zh-CN" sz="2000" b="0" i="1" smtClean="0">
                              <a:latin typeface="Cambria Math" panose="02040503050406030204" pitchFamily="18" charset="0"/>
                            </a:rPr>
                            <m:t>2</m:t>
                          </m:r>
                        </m:sub>
                      </m:sSub>
                      <m:r>
                        <a:rPr lang="en-US" altLang="zh-CN" sz="2000">
                          <a:latin typeface="Cambria Math" panose="02040503050406030204" pitchFamily="18" charset="0"/>
                        </a:rPr>
                        <m:t>,</m:t>
                      </m:r>
                      <m:r>
                        <a:rPr lang="en-US" altLang="zh-CN" sz="2000" i="1">
                          <a:latin typeface="Cambria Math" panose="02040503050406030204" pitchFamily="18" charset="0"/>
                        </a:rPr>
                        <m:t>𝑎</m:t>
                      </m:r>
                      <m:d>
                        <m:dPr>
                          <m:ctrlPr>
                            <a:rPr lang="en-US" altLang="zh-CN" sz="2000" i="1">
                              <a:latin typeface="Cambria Math"/>
                            </a:rPr>
                          </m:ctrlPr>
                        </m:dPr>
                        <m:e>
                          <m:r>
                            <a:rPr lang="en-US" altLang="zh-CN" sz="2000" i="1">
                              <a:latin typeface="Cambria Math" panose="02040503050406030204" pitchFamily="18" charset="0"/>
                            </a:rPr>
                            <m:t>0</m:t>
                          </m:r>
                        </m:e>
                      </m:d>
                      <m:r>
                        <a:rPr lang="en-US" altLang="zh-CN" sz="2000" i="1">
                          <a:latin typeface="Cambria Math" panose="02040503050406030204" pitchFamily="18" charset="0"/>
                        </a:rPr>
                        <m:t>=</m:t>
                      </m:r>
                      <m:r>
                        <a:rPr lang="en-US" altLang="zh-CN" sz="2000" i="1">
                          <a:solidFill>
                            <a:srgbClr val="FF0000"/>
                          </a:solidFill>
                          <a:latin typeface="Cambria Math" panose="02040503050406030204" pitchFamily="18" charset="0"/>
                        </a:rPr>
                        <m:t>?</m:t>
                      </m:r>
                    </m:oMath>
                  </m:oMathPara>
                </a14:m>
                <a:endParaRPr lang="zh-CN" altLang="en-US" sz="2000" dirty="0"/>
              </a:p>
            </p:txBody>
          </p:sp>
        </mc:Choice>
        <mc:Fallback xmlns="">
          <p:sp>
            <p:nvSpPr>
              <p:cNvPr id="25" name="矩形 24"/>
              <p:cNvSpPr>
                <a:spLocks noRot="1" noChangeAspect="1" noMove="1" noResize="1" noEditPoints="1" noAdjustHandles="1" noChangeArrowheads="1" noChangeShapeType="1" noTextEdit="1"/>
              </p:cNvSpPr>
              <p:nvPr/>
            </p:nvSpPr>
            <p:spPr>
              <a:xfrm>
                <a:off x="514914" y="5354012"/>
                <a:ext cx="2611443" cy="400110"/>
              </a:xfrm>
              <a:prstGeom prst="rect">
                <a:avLst/>
              </a:prstGeom>
              <a:blipFill rotWithShape="1">
                <a:blip r:embed="rId9"/>
                <a:stretch>
                  <a:fillRect l="-22" t="-82" r="10" b="97"/>
                </a:stretch>
              </a:blipFill>
            </p:spPr>
            <p:txBody>
              <a:bodyPr/>
              <a:lstStyle/>
              <a:p>
                <a:r>
                  <a:rPr lang="zh-CN" altLang="en-US">
                    <a:noFill/>
                  </a:rPr>
                  <a:t> </a:t>
                </a:r>
              </a:p>
            </p:txBody>
          </p:sp>
        </mc:Fallback>
      </mc:AlternateContent>
      <p:sp>
        <p:nvSpPr>
          <p:cNvPr id="26" name="矩形 25"/>
          <p:cNvSpPr/>
          <p:nvPr/>
        </p:nvSpPr>
        <p:spPr>
          <a:xfrm>
            <a:off x="768778" y="4762661"/>
            <a:ext cx="2354672" cy="400110"/>
          </a:xfrm>
          <a:prstGeom prst="rect">
            <a:avLst/>
          </a:prstGeom>
        </p:spPr>
        <p:txBody>
          <a:bodyPr wrap="square">
            <a:spAutoFit/>
          </a:bodyPr>
          <a:lstStyle/>
          <a:p>
            <a:r>
              <a:rPr lang="en-US" altLang="zh-CN" sz="2000" dirty="0"/>
              <a:t>During 14</a:t>
            </a:r>
            <a:r>
              <a:rPr lang="en-US" altLang="zh-CN" sz="2000" baseline="30000" dirty="0"/>
              <a:t>th</a:t>
            </a:r>
            <a:r>
              <a:rPr lang="en-US" altLang="zh-CN" sz="2000" dirty="0"/>
              <a:t> episode:</a:t>
            </a:r>
            <a:endParaRPr lang="en-US" altLang="zh-CN" sz="2000" baseline="30000" dirty="0"/>
          </a:p>
        </p:txBody>
      </p:sp>
      <p:sp>
        <p:nvSpPr>
          <p:cNvPr id="6" name="灯片编号占位符 5"/>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48</a:t>
            </a:fld>
            <a:endParaRPr lang="zh-CN" altLang="zh-CN">
              <a:solidFill>
                <a:prstClr val="black">
                  <a:tint val="75000"/>
                </a:prst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Exploration &amp; Exploitation</a:t>
            </a:r>
            <a:endParaRPr lang="zh-CN" altLang="en-US" dirty="0"/>
          </a:p>
        </p:txBody>
      </p:sp>
      <p:sp>
        <p:nvSpPr>
          <p:cNvPr id="3" name="内容占位符 2"/>
          <p:cNvSpPr>
            <a:spLocks noGrp="1"/>
          </p:cNvSpPr>
          <p:nvPr>
            <p:ph idx="1"/>
          </p:nvPr>
        </p:nvSpPr>
        <p:spPr>
          <a:xfrm>
            <a:off x="501649" y="1766520"/>
            <a:ext cx="9523800" cy="1240291"/>
          </a:xfrm>
        </p:spPr>
        <p:txBody>
          <a:bodyPr>
            <a:normAutofit/>
          </a:bodyPr>
          <a:lstStyle/>
          <a:p>
            <a:pPr>
              <a:buClr>
                <a:srgbClr val="FF0000"/>
              </a:buClr>
              <a:buFont typeface="Wingdings" panose="05000000000000000000" pitchFamily="2" charset="2"/>
              <a:buChar char="n"/>
            </a:pPr>
            <a:r>
              <a:rPr lang="en-US" altLang="zh-CN" sz="2400" dirty="0">
                <a:solidFill>
                  <a:srgbClr val="FF0000"/>
                </a:solidFill>
              </a:rPr>
              <a:t>Exploration</a:t>
            </a:r>
            <a:r>
              <a:rPr lang="en-US" altLang="zh-CN" sz="2400" dirty="0"/>
              <a:t> :finds more information about the environment</a:t>
            </a:r>
          </a:p>
          <a:p>
            <a:pPr>
              <a:buClr>
                <a:srgbClr val="FF0000"/>
              </a:buClr>
              <a:buFont typeface="Wingdings" panose="05000000000000000000" pitchFamily="2" charset="2"/>
              <a:buChar char="n"/>
            </a:pPr>
            <a:r>
              <a:rPr lang="en-US" altLang="zh-CN" sz="2400" dirty="0">
                <a:solidFill>
                  <a:srgbClr val="FF0000"/>
                </a:solidFill>
              </a:rPr>
              <a:t>Exploitation</a:t>
            </a:r>
            <a:r>
              <a:rPr lang="en-US" altLang="zh-CN" sz="2400" dirty="0"/>
              <a:t> :exploits known information to maximize reward</a:t>
            </a:r>
          </a:p>
        </p:txBody>
      </p:sp>
      <p:sp>
        <p:nvSpPr>
          <p:cNvPr id="18" name="矩形 17"/>
          <p:cNvSpPr/>
          <p:nvPr/>
        </p:nvSpPr>
        <p:spPr>
          <a:xfrm>
            <a:off x="501649" y="2901410"/>
            <a:ext cx="6405262" cy="3170099"/>
          </a:xfrm>
          <a:prstGeom prst="rect">
            <a:avLst/>
          </a:prstGeom>
        </p:spPr>
        <p:txBody>
          <a:bodyPr wrap="square">
            <a:spAutoFit/>
          </a:bodyPr>
          <a:lstStyle/>
          <a:p>
            <a:pPr marL="285750" indent="-285750">
              <a:buClr>
                <a:srgbClr val="FF0000"/>
              </a:buClr>
              <a:buFont typeface="Wingdings" panose="05000000000000000000" pitchFamily="2" charset="2"/>
              <a:buChar char="n"/>
            </a:pPr>
            <a:r>
              <a:rPr lang="en-US" altLang="zh-CN" sz="2000" b="1" dirty="0">
                <a:solidFill>
                  <a:srgbClr val="000000"/>
                </a:solidFill>
                <a:latin typeface="+mj-lt"/>
              </a:rPr>
              <a:t>Samples</a:t>
            </a:r>
          </a:p>
          <a:p>
            <a:pPr marL="285750" indent="-285750">
              <a:buClr>
                <a:srgbClr val="FF0000"/>
              </a:buClr>
              <a:buFont typeface="Wingdings" panose="05000000000000000000" pitchFamily="2" charset="2"/>
              <a:buChar char="n"/>
            </a:pPr>
            <a:r>
              <a:rPr lang="en-US" altLang="zh-CN" sz="2000" dirty="0">
                <a:solidFill>
                  <a:srgbClr val="000000"/>
                </a:solidFill>
                <a:latin typeface="+mj-lt"/>
              </a:rPr>
              <a:t>Restaurant Selection</a:t>
            </a:r>
            <a:br>
              <a:rPr lang="en-US" altLang="zh-CN" sz="2000" dirty="0">
                <a:solidFill>
                  <a:srgbClr val="000000"/>
                </a:solidFill>
                <a:latin typeface="+mj-lt"/>
              </a:rPr>
            </a:br>
            <a:r>
              <a:rPr lang="en-US" altLang="zh-CN" sz="2000" dirty="0">
                <a:solidFill>
                  <a:srgbClr val="3333B2"/>
                </a:solidFill>
                <a:latin typeface="+mj-lt"/>
              </a:rPr>
              <a:t>Exploitation </a:t>
            </a:r>
            <a:r>
              <a:rPr lang="en-US" altLang="zh-CN" sz="2000" dirty="0">
                <a:solidFill>
                  <a:srgbClr val="000000"/>
                </a:solidFill>
                <a:latin typeface="+mj-lt"/>
              </a:rPr>
              <a:t>Go to your favorite restaurant</a:t>
            </a:r>
            <a:br>
              <a:rPr lang="en-US" altLang="zh-CN" sz="2000" dirty="0">
                <a:solidFill>
                  <a:srgbClr val="000000"/>
                </a:solidFill>
                <a:latin typeface="+mj-lt"/>
              </a:rPr>
            </a:br>
            <a:r>
              <a:rPr lang="en-US" altLang="zh-CN" sz="2000" dirty="0">
                <a:solidFill>
                  <a:srgbClr val="3333B2"/>
                </a:solidFill>
                <a:latin typeface="+mj-lt"/>
              </a:rPr>
              <a:t>Exploration </a:t>
            </a:r>
            <a:r>
              <a:rPr lang="en-US" altLang="zh-CN" sz="2000" dirty="0">
                <a:solidFill>
                  <a:srgbClr val="000000"/>
                </a:solidFill>
                <a:latin typeface="+mj-lt"/>
              </a:rPr>
              <a:t>Try a new restaurant</a:t>
            </a:r>
          </a:p>
          <a:p>
            <a:pPr marL="285750" indent="-285750">
              <a:buClr>
                <a:srgbClr val="FF0000"/>
              </a:buClr>
              <a:buFont typeface="Wingdings" panose="05000000000000000000" pitchFamily="2" charset="2"/>
              <a:buChar char="n"/>
            </a:pPr>
            <a:r>
              <a:rPr lang="en-US" altLang="zh-CN" sz="2000" dirty="0">
                <a:solidFill>
                  <a:srgbClr val="000000"/>
                </a:solidFill>
                <a:latin typeface="+mj-lt"/>
              </a:rPr>
              <a:t>Online Banner Advertisements</a:t>
            </a:r>
            <a:br>
              <a:rPr lang="en-US" altLang="zh-CN" sz="2000" dirty="0">
                <a:solidFill>
                  <a:srgbClr val="000000"/>
                </a:solidFill>
                <a:latin typeface="+mj-lt"/>
              </a:rPr>
            </a:br>
            <a:r>
              <a:rPr lang="en-US" altLang="zh-CN" sz="2000" dirty="0">
                <a:solidFill>
                  <a:srgbClr val="3333B2"/>
                </a:solidFill>
                <a:latin typeface="+mj-lt"/>
              </a:rPr>
              <a:t>Exploitation </a:t>
            </a:r>
            <a:r>
              <a:rPr lang="en-US" altLang="zh-CN" sz="2000" dirty="0">
                <a:solidFill>
                  <a:srgbClr val="000000"/>
                </a:solidFill>
                <a:latin typeface="+mj-lt"/>
              </a:rPr>
              <a:t>Show the most successful advert</a:t>
            </a:r>
            <a:br>
              <a:rPr lang="en-US" altLang="zh-CN" sz="2000" dirty="0">
                <a:solidFill>
                  <a:srgbClr val="000000"/>
                </a:solidFill>
                <a:latin typeface="+mj-lt"/>
              </a:rPr>
            </a:br>
            <a:r>
              <a:rPr lang="en-US" altLang="zh-CN" sz="2000" dirty="0">
                <a:solidFill>
                  <a:srgbClr val="3333B2"/>
                </a:solidFill>
                <a:latin typeface="+mj-lt"/>
              </a:rPr>
              <a:t>Exploration </a:t>
            </a:r>
            <a:r>
              <a:rPr lang="en-US" altLang="zh-CN" sz="2000" dirty="0">
                <a:solidFill>
                  <a:srgbClr val="000000"/>
                </a:solidFill>
                <a:latin typeface="+mj-lt"/>
              </a:rPr>
              <a:t>Show a different advert</a:t>
            </a:r>
          </a:p>
          <a:p>
            <a:pPr marL="285750" indent="-285750">
              <a:buClr>
                <a:srgbClr val="FF0000"/>
              </a:buClr>
              <a:buFont typeface="Wingdings" panose="05000000000000000000" pitchFamily="2" charset="2"/>
              <a:buChar char="n"/>
            </a:pPr>
            <a:r>
              <a:rPr lang="en-US" altLang="zh-CN" sz="2000" dirty="0">
                <a:solidFill>
                  <a:srgbClr val="000000"/>
                </a:solidFill>
                <a:latin typeface="+mj-lt"/>
              </a:rPr>
              <a:t>Game Playing</a:t>
            </a:r>
            <a:br>
              <a:rPr lang="en-US" altLang="zh-CN" sz="2000" dirty="0">
                <a:solidFill>
                  <a:srgbClr val="000000"/>
                </a:solidFill>
                <a:latin typeface="+mj-lt"/>
              </a:rPr>
            </a:br>
            <a:r>
              <a:rPr lang="en-US" altLang="zh-CN" sz="2000" dirty="0">
                <a:solidFill>
                  <a:srgbClr val="3333B2"/>
                </a:solidFill>
                <a:latin typeface="+mj-lt"/>
              </a:rPr>
              <a:t>Exploitation </a:t>
            </a:r>
            <a:r>
              <a:rPr lang="en-US" altLang="zh-CN" sz="2000" dirty="0">
                <a:solidFill>
                  <a:srgbClr val="000000"/>
                </a:solidFill>
                <a:latin typeface="+mj-lt"/>
              </a:rPr>
              <a:t>Play the move you believe is best</a:t>
            </a:r>
            <a:br>
              <a:rPr lang="en-US" altLang="zh-CN" sz="2000" dirty="0">
                <a:solidFill>
                  <a:srgbClr val="000000"/>
                </a:solidFill>
                <a:latin typeface="+mj-lt"/>
              </a:rPr>
            </a:br>
            <a:r>
              <a:rPr lang="en-US" altLang="zh-CN" sz="2000" dirty="0">
                <a:solidFill>
                  <a:srgbClr val="3333B2"/>
                </a:solidFill>
                <a:latin typeface="+mj-lt"/>
              </a:rPr>
              <a:t>Exploration </a:t>
            </a:r>
            <a:r>
              <a:rPr lang="en-US" altLang="zh-CN" sz="2000" dirty="0">
                <a:solidFill>
                  <a:srgbClr val="000000"/>
                </a:solidFill>
                <a:latin typeface="+mj-lt"/>
              </a:rPr>
              <a:t>Play an experimental move</a:t>
            </a:r>
            <a:endParaRPr lang="zh-CN" altLang="en-US" sz="2000" dirty="0">
              <a:latin typeface="+mj-lt"/>
            </a:endParaRPr>
          </a:p>
        </p:txBody>
      </p:sp>
      <p:sp>
        <p:nvSpPr>
          <p:cNvPr id="19" name="矩形 18"/>
          <p:cNvSpPr/>
          <p:nvPr/>
        </p:nvSpPr>
        <p:spPr>
          <a:xfrm>
            <a:off x="6444050" y="3978627"/>
            <a:ext cx="5047734" cy="1014730"/>
          </a:xfrm>
          <a:prstGeom prst="rect">
            <a:avLst/>
          </a:prstGeom>
          <a:ln>
            <a:solidFill>
              <a:srgbClr val="FF0000"/>
            </a:solidFill>
          </a:ln>
        </p:spPr>
        <p:txBody>
          <a:bodyPr wrap="square">
            <a:spAutoFit/>
          </a:bodyPr>
          <a:lstStyle/>
          <a:p>
            <a:pPr>
              <a:buClr>
                <a:srgbClr val="FF0000"/>
              </a:buClr>
            </a:pPr>
            <a:r>
              <a:rPr lang="en-US" altLang="zh-CN" sz="2000" dirty="0"/>
              <a:t>Question:</a:t>
            </a:r>
          </a:p>
          <a:p>
            <a:pPr>
              <a:buClr>
                <a:srgbClr val="FF0000"/>
              </a:buClr>
            </a:pPr>
            <a:r>
              <a:rPr lang="en-US" altLang="zh-CN" sz="2000" dirty="0"/>
              <a:t>How to balance the exploration-exploitation dilemma</a:t>
            </a:r>
            <a:r>
              <a:rPr lang="zh-CN" altLang="en-US" sz="2000" dirty="0">
                <a:ea typeface="宋体" panose="02010600030101010101" pitchFamily="2" charset="-122"/>
              </a:rPr>
              <a:t>（探索-利用窘境）</a:t>
            </a:r>
            <a:r>
              <a:rPr lang="en-US" altLang="zh-CN" sz="2000" dirty="0"/>
              <a:t>?</a:t>
            </a:r>
          </a:p>
        </p:txBody>
      </p:sp>
      <p:sp>
        <p:nvSpPr>
          <p:cNvPr id="5" name="灯片编号占位符 4"/>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49</a:t>
            </a:fld>
            <a:endParaRPr lang="zh-CN" altLang="zh-CN">
              <a:solidFill>
                <a:prstClr val="black">
                  <a:tint val="75000"/>
                </a:prst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97328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在强化学习中，智能体与环境的交互过程可以通过马尔可夫决策过程来表示，所以马尔可夫决策过程是强化学习的基本框架。</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马尔可夫决策过程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5</a:t>
            </a:fld>
            <a:endParaRPr lang="zh-CN" altLang="en-US">
              <a:latin typeface="Times New Roman" panose="02020603050405020304" pitchFamily="18" charset="0"/>
              <a:cs typeface="Times New Roman" panose="02020603050405020304" pitchFamily="18" charset="0"/>
            </a:endParaRPr>
          </a:p>
        </p:txBody>
      </p:sp>
      <p:pic>
        <p:nvPicPr>
          <p:cNvPr id="7" name="图片 6"/>
          <p:cNvPicPr/>
          <p:nvPr/>
        </p:nvPicPr>
        <p:blipFill>
          <a:blip r:embed="rId4"/>
          <a:stretch>
            <a:fillRect/>
          </a:stretch>
        </p:blipFill>
        <p:spPr>
          <a:xfrm>
            <a:off x="560070" y="2283143"/>
            <a:ext cx="10656570" cy="3833781"/>
          </a:xfrm>
          <a:prstGeom prst="rect">
            <a:avLst/>
          </a:prstGeom>
          <a:noFill/>
          <a:ln w="9525">
            <a:noFill/>
          </a:ln>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Exploration &amp; Exploitation</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588662" y="1789315"/>
                <a:ext cx="9080500" cy="1569660"/>
              </a:xfrm>
              <a:prstGeom prst="rect">
                <a:avLst/>
              </a:prstGeom>
            </p:spPr>
            <p:txBody>
              <a:bodyPr wrap="square">
                <a:spAutoFit/>
              </a:bodyPr>
              <a:lstStyle/>
              <a:p>
                <a:pPr marL="285750" indent="-285750">
                  <a:buClr>
                    <a:srgbClr val="FF0000"/>
                  </a:buClr>
                  <a:buFont typeface="Wingdings" panose="05000000000000000000" pitchFamily="2" charset="2"/>
                  <a:buChar char="n"/>
                </a:pPr>
                <a14:m>
                  <m:oMath xmlns:m="http://schemas.openxmlformats.org/officeDocument/2006/math">
                    <m:r>
                      <a:rPr lang="zh-CN" altLang="en-US" sz="2400" b="1" i="1" smtClean="0">
                        <a:solidFill>
                          <a:srgbClr val="000000"/>
                        </a:solidFill>
                        <a:latin typeface="Cambria Math" panose="02040503050406030204" pitchFamily="18" charset="0"/>
                      </a:rPr>
                      <m:t>𝜺</m:t>
                    </m:r>
                  </m:oMath>
                </a14:m>
                <a:r>
                  <a:rPr lang="en-US" altLang="zh-CN" sz="2400" b="1" dirty="0">
                    <a:solidFill>
                      <a:srgbClr val="000000"/>
                    </a:solidFill>
                    <a:latin typeface="+mj-lt"/>
                  </a:rPr>
                  <a:t> Greedy</a:t>
                </a:r>
              </a:p>
              <a:p>
                <a:pPr marL="742950" lvl="1" indent="-285750">
                  <a:buClr>
                    <a:srgbClr val="FF0000"/>
                  </a:buClr>
                  <a:buFont typeface="Wingdings" panose="05000000000000000000" pitchFamily="2" charset="2"/>
                  <a:buChar char="n"/>
                </a:pPr>
                <a:r>
                  <a:rPr lang="en-US" altLang="zh-CN" sz="2400" dirty="0">
                    <a:solidFill>
                      <a:srgbClr val="000000"/>
                    </a:solidFill>
                    <a:latin typeface="+mj-lt"/>
                  </a:rPr>
                  <a:t>Exploration with probability </a:t>
                </a:r>
                <a:r>
                  <a:rPr lang="zh-CN" altLang="en-US" sz="2400" dirty="0">
                    <a:solidFill>
                      <a:srgbClr val="000000"/>
                    </a:solidFill>
                    <a:latin typeface="+mj-lt"/>
                  </a:rPr>
                  <a:t>𝜖</a:t>
                </a:r>
              </a:p>
              <a:p>
                <a:pPr marL="742950" lvl="1" indent="-285750">
                  <a:buClr>
                    <a:srgbClr val="FF0000"/>
                  </a:buClr>
                  <a:buFont typeface="Wingdings" panose="05000000000000000000" pitchFamily="2" charset="2"/>
                  <a:buChar char="n"/>
                </a:pPr>
                <a:r>
                  <a:rPr lang="en-US" altLang="zh-CN" sz="2400" dirty="0">
                    <a:solidFill>
                      <a:srgbClr val="000000"/>
                    </a:solidFill>
                    <a:latin typeface="+mj-lt"/>
                  </a:rPr>
                  <a:t>Exploitation with probability 1−</a:t>
                </a:r>
                <a:r>
                  <a:rPr lang="zh-CN" altLang="en-US" sz="2400" dirty="0">
                    <a:solidFill>
                      <a:srgbClr val="000000"/>
                    </a:solidFill>
                    <a:latin typeface="+mj-lt"/>
                  </a:rPr>
                  <a:t>𝜖</a:t>
                </a:r>
                <a:endParaRPr lang="en-US" altLang="zh-CN" sz="2400" dirty="0">
                  <a:solidFill>
                    <a:srgbClr val="000000"/>
                  </a:solidFill>
                  <a:latin typeface="+mj-lt"/>
                </a:endParaRPr>
              </a:p>
              <a:p>
                <a:pPr marL="285750" indent="-285750">
                  <a:buClr>
                    <a:srgbClr val="FF0000"/>
                  </a:buClr>
                  <a:buFont typeface="Wingdings" panose="05000000000000000000" pitchFamily="2" charset="2"/>
                  <a:buChar char="n"/>
                </a:pPr>
                <a:r>
                  <a:rPr lang="zh-CN" altLang="en-US" sz="2400" dirty="0">
                    <a:solidFill>
                      <a:srgbClr val="000000"/>
                    </a:solidFill>
                  </a:rPr>
                  <a:t>𝜖 </a:t>
                </a:r>
                <a:r>
                  <a:rPr lang="en-US" altLang="zh-CN" sz="2400" dirty="0">
                    <a:solidFill>
                      <a:srgbClr val="000000"/>
                    </a:solidFill>
                  </a:rPr>
                  <a:t>decays after enough exploration </a:t>
                </a:r>
                <a:endParaRPr lang="zh-CN" altLang="en-US" sz="2400" dirty="0">
                  <a:solidFill>
                    <a:srgbClr val="00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588662" y="1789315"/>
                <a:ext cx="9080500" cy="1569660"/>
              </a:xfrm>
              <a:prstGeom prst="rect">
                <a:avLst/>
              </a:prstGeom>
              <a:blipFill rotWithShape="1">
                <a:blip r:embed="rId3"/>
                <a:stretch>
                  <a:fillRect t="-33"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184189" y="3883738"/>
                <a:ext cx="3404971" cy="235199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2000" i="1" dirty="0">
                    <a:latin typeface="Times New Roman" panose="02020603050405020304" pitchFamily="18" charset="0"/>
                    <a:cs typeface="Times New Roman" panose="02020603050405020304" pitchFamily="18" charset="0"/>
                  </a:rPr>
                  <a:t>select</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rPr>
                      <m:t>𝑄</m:t>
                    </m:r>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dirty="0">
                            <a:latin typeface="Cambria Math"/>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000000"/>
                    </a:solidFill>
                  </a:rPr>
                  <a:t>𝜖 </a:t>
                </a:r>
                <a:r>
                  <a:rPr lang="en-US" altLang="zh-CN" sz="2000" dirty="0">
                    <a:latin typeface="Times New Roman" panose="02020603050405020304" pitchFamily="18" charset="0"/>
                    <a:cs typeface="Times New Roman" panose="02020603050405020304" pitchFamily="18" charset="0"/>
                  </a:rPr>
                  <a:t>):</a:t>
                </a:r>
              </a:p>
              <a:p>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If</a:t>
                </a:r>
                <a:r>
                  <a:rPr lang="en-US" altLang="zh-CN" sz="2000" dirty="0">
                    <a:latin typeface="Times New Roman" panose="02020603050405020304" pitchFamily="18" charset="0"/>
                    <a:cs typeface="Times New Roman" panose="02020603050405020304" pitchFamily="18" charset="0"/>
                  </a:rPr>
                  <a:t> rand() &lt; </a:t>
                </a:r>
                <a:r>
                  <a:rPr lang="zh-CN" altLang="en-US" sz="2000" dirty="0">
                    <a:solidFill>
                      <a:srgbClr val="000000"/>
                    </a:solidFill>
                  </a:rPr>
                  <a:t>𝜖 </a:t>
                </a:r>
                <a:r>
                  <a:rPr lang="en-US" altLang="zh-CN" sz="2000" dirty="0">
                    <a:latin typeface="Times New Roman" panose="02020603050405020304" pitchFamily="18" charset="0"/>
                    <a:cs typeface="Times New Roman" panose="02020603050405020304" pitchFamily="18" charset="0"/>
                  </a:rPr>
                  <a:t>:</a:t>
                </a:r>
              </a:p>
              <a:p>
                <a:pPr lvl="1"/>
                <a:r>
                  <a:rPr lang="en-US" altLang="zh-CN" sz="2000" dirty="0">
                    <a:latin typeface="Times New Roman" panose="02020603050405020304" pitchFamily="18" charset="0"/>
                    <a:cs typeface="Times New Roman" panose="02020603050405020304" pitchFamily="18" charset="0"/>
                  </a:rPr>
                  <a:t>pick an action </a:t>
                </a:r>
                <a14:m>
                  <m:oMath xmlns:m="http://schemas.openxmlformats.org/officeDocument/2006/math">
                    <m:r>
                      <a:rPr lang="en-US" altLang="zh-CN" sz="2000" i="1">
                        <a:latin typeface="Cambria Math" panose="02040503050406030204" pitchFamily="18" charset="0"/>
                      </a:rPr>
                      <m:t>𝑎</m:t>
                    </m:r>
                  </m:oMath>
                </a14:m>
                <a:r>
                  <a:rPr lang="en-US" altLang="zh-CN" sz="2000" dirty="0">
                    <a:latin typeface="Times New Roman" panose="02020603050405020304" pitchFamily="18" charset="0"/>
                    <a:cs typeface="Times New Roman" panose="02020603050405020304" pitchFamily="18" charset="0"/>
                  </a:rPr>
                  <a:t>, randomly</a:t>
                </a:r>
              </a:p>
              <a:p>
                <a:r>
                  <a:rPr lang="en-US" altLang="zh-CN" sz="2000" b="1" dirty="0">
                    <a:latin typeface="Times New Roman" panose="02020603050405020304" pitchFamily="18" charset="0"/>
                    <a:cs typeface="Times New Roman" panose="02020603050405020304" pitchFamily="18" charset="0"/>
                  </a:rPr>
                  <a:t>Else</a:t>
                </a:r>
                <a:r>
                  <a:rPr lang="en-US" altLang="zh-CN" sz="2000" dirty="0">
                    <a:latin typeface="Times New Roman" panose="02020603050405020304" pitchFamily="18" charset="0"/>
                    <a:cs typeface="Times New Roman" panose="02020603050405020304" pitchFamily="18" charset="0"/>
                  </a:rPr>
                  <a:t>: </a:t>
                </a:r>
              </a:p>
              <a:p>
                <a:pPr lvl="1"/>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func>
                        <m:funcPr>
                          <m:ctrlPr>
                            <a:rPr lang="en-US" altLang="zh-CN" sz="2000" i="1">
                              <a:latin typeface="Cambria Math"/>
                            </a:rPr>
                          </m:ctrlPr>
                        </m:funcPr>
                        <m:fName>
                          <m:r>
                            <a:rPr lang="en-US" altLang="zh-CN" sz="2000" b="0" i="1" smtClean="0">
                              <a:latin typeface="Cambria Math" panose="02040503050406030204" pitchFamily="18" charset="0"/>
                            </a:rPr>
                            <m:t>𝑎𝑟𝑔</m:t>
                          </m:r>
                          <m:limLow>
                            <m:limLowPr>
                              <m:ctrlPr>
                                <a:rPr lang="en-US" altLang="zh-CN" sz="2000" i="1">
                                  <a:latin typeface="Cambria Math"/>
                                </a:rPr>
                              </m:ctrlPr>
                            </m:limLowPr>
                            <m:e>
                              <m:r>
                                <m:rPr>
                                  <m:sty m:val="p"/>
                                </m:rPr>
                                <a:rPr lang="en-US" altLang="zh-CN" sz="2000">
                                  <a:latin typeface="Cambria Math" panose="02040503050406030204" pitchFamily="18" charset="0"/>
                                </a:rPr>
                                <m:t>max</m:t>
                              </m:r>
                            </m:e>
                            <m:lim>
                              <m:sSup>
                                <m:sSupPr>
                                  <m:ctrlPr>
                                    <a:rPr lang="en-US" altLang="zh-CN" sz="2000" i="1">
                                      <a:latin typeface="Cambria Math"/>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m:t>
                                  </m:r>
                                </m:sup>
                              </m:sSup>
                            </m:lim>
                          </m:limLow>
                        </m:fName>
                        <m:e>
                          <m:r>
                            <a:rPr lang="en-US" altLang="zh-CN" sz="2000" i="1" dirty="0">
                              <a:latin typeface="Cambria Math" panose="02040503050406030204" pitchFamily="18" charset="0"/>
                            </a:rPr>
                            <m:t>𝑄</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dirty="0">
                                  <a:latin typeface="Cambria Math"/>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m:t>
                              </m:r>
                            </m:sup>
                          </m:sSup>
                          <m:r>
                            <a:rPr lang="en-US" altLang="zh-CN" sz="2000" b="0" i="1" smtClean="0">
                              <a:latin typeface="Cambria Math" panose="02040503050406030204" pitchFamily="18" charset="0"/>
                            </a:rPr>
                            <m:t>)</m:t>
                          </m:r>
                        </m:e>
                      </m:func>
                    </m:oMath>
                  </m:oMathPara>
                </a14:m>
                <a:endParaRPr lang="en-US" altLang="zh-CN" sz="2000" b="0" dirty="0">
                  <a:latin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Return</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rPr>
                      <m:t>𝑎</m:t>
                    </m:r>
                    <m:r>
                      <a:rPr lang="en-US" altLang="zh-CN" sz="2000" i="1">
                        <a:latin typeface="Cambria Math" panose="02040503050406030204" pitchFamily="18" charset="0"/>
                      </a:rPr>
                      <m:t> </m:t>
                    </m:r>
                  </m:oMath>
                </a14:m>
                <a:endParaRPr lang="en-US" altLang="zh-CN" sz="2000" i="1" dirty="0">
                  <a:latin typeface="Times New Roman" panose="02020603050405020304" pitchFamily="18" charset="0"/>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184189" y="3883738"/>
                <a:ext cx="3404971" cy="2351991"/>
              </a:xfrm>
              <a:prstGeom prst="rect">
                <a:avLst/>
              </a:prstGeom>
              <a:blipFill rotWithShape="1">
                <a:blip r:embed="rId4"/>
                <a:stretch>
                  <a:fillRect l="-203" t="-1002" r="-186" b="-269"/>
                </a:stretch>
              </a:blipFill>
              <a:ln>
                <a:solidFill>
                  <a:srgbClr val="FF0000"/>
                </a:solidFill>
              </a:ln>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747529" y="1939877"/>
                <a:ext cx="4728410" cy="426591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2000" u="sng" dirty="0">
                    <a:latin typeface="Times New Roman" panose="02020603050405020304" pitchFamily="18" charset="0"/>
                    <a:cs typeface="Times New Roman" panose="02020603050405020304" pitchFamily="18" charset="0"/>
                  </a:rPr>
                  <a:t>Algorithm Deep Q-Learning</a:t>
                </a:r>
              </a:p>
              <a:p>
                <a:endParaRPr lang="en-US" altLang="zh-CN" sz="2000" i="1" u="sng" dirty="0">
                  <a:latin typeface="Times New Roman" panose="02020603050405020304" pitchFamily="18" charset="0"/>
                  <a:cs typeface="Times New Roman" panose="02020603050405020304" pitchFamily="18" charset="0"/>
                </a:endParaRPr>
              </a:p>
              <a:p>
                <a:pPr marL="457200" indent="-457200">
                  <a:buFont typeface="+mj-lt"/>
                  <a:buAutoNum type="arabicPeriod"/>
                </a:pPr>
                <a14:m>
                  <m:oMath xmlns:m="http://schemas.openxmlformats.org/officeDocument/2006/math">
                    <m:r>
                      <a:rPr lang="en-US" altLang="zh-CN" sz="2000" i="1" smtClean="0">
                        <a:latin typeface="Cambria Math" panose="02040503050406030204" pitchFamily="18" charset="0"/>
                      </a:rPr>
                      <m:t>𝛾</m:t>
                    </m:r>
                  </m:oMath>
                </a14:m>
                <a:r>
                  <a:rPr lang="en-US" altLang="zh-CN" sz="2000" dirty="0">
                    <a:latin typeface="Times New Roman" panose="02020603050405020304" pitchFamily="18" charset="0"/>
                    <a:cs typeface="Times New Roman" panose="02020603050405020304" pitchFamily="18" charset="0"/>
                  </a:rPr>
                  <a:t> is the discount</a:t>
                </a:r>
              </a:p>
              <a:p>
                <a:pPr marL="457200" indent="-457200">
                  <a:buFont typeface="+mj-lt"/>
                  <a:buAutoNum type="arabicPeriod"/>
                </a:pPr>
                <a:r>
                  <a:rPr lang="zh-CN" altLang="en-US" sz="2000" dirty="0">
                    <a:solidFill>
                      <a:srgbClr val="000000"/>
                    </a:solidFill>
                  </a:rPr>
                  <a:t>𝜖 </a:t>
                </a:r>
                <a:r>
                  <a:rPr lang="en-US" altLang="zh-CN" sz="2000" dirty="0">
                    <a:solidFill>
                      <a:srgbClr val="000000"/>
                    </a:solidFill>
                  </a:rPr>
                  <a:t>is exploration probability</a:t>
                </a: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Initialize weight of DNN randomly: </a:t>
                </a:r>
                <a14:m>
                  <m:oMath xmlns:m="http://schemas.openxmlformats.org/officeDocument/2006/math">
                    <m:sSub>
                      <m:sSubPr>
                        <m:ctrlPr>
                          <a:rPr lang="en-US" altLang="zh-CN" sz="2000" b="0" i="1" dirty="0" smtClean="0">
                            <a:latin typeface="Cambria Math"/>
                          </a:rPr>
                        </m:ctrlPr>
                      </m:sSubPr>
                      <m:e>
                        <m:r>
                          <a:rPr lang="en-US" altLang="zh-CN" sz="2000" i="1" dirty="0">
                            <a:latin typeface="Cambria Math" panose="02040503050406030204" pitchFamily="18" charset="0"/>
                          </a:rPr>
                          <m:t>𝑄</m:t>
                        </m:r>
                      </m:e>
                      <m:sub>
                        <m:r>
                          <a:rPr lang="en-US" altLang="zh-CN" sz="2000" b="0" i="1" dirty="0" smtClean="0">
                            <a:latin typeface="Cambria Math" panose="02040503050406030204" pitchFamily="18" charset="0"/>
                          </a:rPr>
                          <m:t>𝑤</m:t>
                        </m:r>
                      </m:sub>
                    </m:sSub>
                  </m:oMath>
                </a14:m>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observe initial state </a:t>
                </a:r>
                <a14:m>
                  <m:oMath xmlns:m="http://schemas.openxmlformats.org/officeDocument/2006/math">
                    <m:r>
                      <a:rPr lang="en-US" altLang="zh-CN" sz="2000" i="1">
                        <a:latin typeface="Cambria Math" panose="02040503050406030204" pitchFamily="18" charset="0"/>
                      </a:rPr>
                      <m:t>𝑠</m:t>
                    </m:r>
                  </m:oMath>
                </a14:m>
                <a:r>
                  <a:rPr lang="en-US" altLang="zh-CN" sz="20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Repeat:</a:t>
                </a:r>
              </a:p>
              <a:p>
                <a:pPr marL="914400" lvl="1" indent="-457200">
                  <a:buFont typeface="+mj-lt"/>
                  <a:buAutoNum type="arabicPeriod"/>
                </a:pPr>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𝑗</m:t>
                        </m:r>
                      </m:sub>
                    </m:sSub>
                  </m:oMath>
                </a14:m>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select</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dirty="0" smtClean="0">
                            <a:latin typeface="Cambria Math"/>
                          </a:rPr>
                        </m:ctrlPr>
                      </m:sSubPr>
                      <m:e>
                        <m:r>
                          <a:rPr lang="en-US" altLang="zh-CN" sz="2000" i="1" dirty="0">
                            <a:latin typeface="Cambria Math" panose="02040503050406030204" pitchFamily="18" charset="0"/>
                          </a:rPr>
                          <m:t>𝑄</m:t>
                        </m:r>
                      </m:e>
                      <m:sub>
                        <m:r>
                          <a:rPr lang="en-US" altLang="zh-CN" sz="2000" b="0" i="1" dirty="0" smtClean="0">
                            <a:latin typeface="Cambria Math" panose="02040503050406030204" pitchFamily="18" charset="0"/>
                          </a:rPr>
                          <m:t>𝑤</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a:latin typeface="Cambria Math" panose="02040503050406030204" pitchFamily="18" charset="0"/>
                      </a:rPr>
                      <m:t>,</m:t>
                    </m:r>
                    <m:r>
                      <a:rPr lang="en-US" altLang="zh-CN" sz="2000" b="0" i="1" dirty="0" smtClean="0">
                        <a:latin typeface="Cambria Math" panose="02040503050406030204" pitchFamily="18" charset="0"/>
                      </a:rPr>
                      <m:t>𝑎</m:t>
                    </m:r>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r>
                  <a:rPr lang="zh-CN" altLang="en-US" sz="2000" dirty="0">
                    <a:solidFill>
                      <a:srgbClr val="000000"/>
                    </a:solidFill>
                  </a:rPr>
                  <a:t>𝜖 </a:t>
                </a:r>
                <a:r>
                  <a:rPr lang="en-US" altLang="zh-CN" sz="2000" dirty="0">
                    <a:latin typeface="Times New Roman" panose="02020603050405020304" pitchFamily="18" charset="0"/>
                    <a:cs typeface="Times New Roman" panose="02020603050405020304" pitchFamily="18" charset="0"/>
                  </a:rPr>
                  <a:t>)</a:t>
                </a: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receive reward </a:t>
                </a:r>
                <a14:m>
                  <m:oMath xmlns:m="http://schemas.openxmlformats.org/officeDocument/2006/math">
                    <m:r>
                      <a:rPr lang="en-US" altLang="zh-CN" sz="2000" i="1">
                        <a:latin typeface="Cambria Math" panose="02040503050406030204" pitchFamily="18" charset="0"/>
                      </a:rPr>
                      <m:t>𝑟</m:t>
                    </m:r>
                  </m:oMath>
                </a14:m>
                <a:r>
                  <a:rPr lang="en-US" altLang="zh-CN" sz="2000" dirty="0">
                    <a:latin typeface="Times New Roman" panose="02020603050405020304" pitchFamily="18" charset="0"/>
                    <a:cs typeface="Times New Roman" panose="02020603050405020304" pitchFamily="18" charset="0"/>
                  </a:rPr>
                  <a:t> </a:t>
                </a:r>
              </a:p>
              <a:p>
                <a:pPr marL="914400" lvl="1" indent="-457200">
                  <a:buFont typeface="+mj-lt"/>
                  <a:buAutoNum type="arabicPeriod"/>
                </a:pPr>
                <a:r>
                  <a:rPr lang="en-US" altLang="zh-CN" sz="2000" dirty="0">
                    <a:latin typeface="Times New Roman" panose="02020603050405020304" pitchFamily="18" charset="0"/>
                    <a:cs typeface="Times New Roman" panose="02020603050405020304" pitchFamily="18" charset="0"/>
                  </a:rPr>
                  <a:t>observe new state </a:t>
                </a:r>
                <a14:m>
                  <m:oMath xmlns:m="http://schemas.openxmlformats.org/officeDocument/2006/math">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endParaRPr lang="en-US" altLang="zh-CN" sz="20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altLang="zh-CN" sz="2000" i="1" dirty="0" err="1">
                    <a:latin typeface="Times New Roman" panose="02020603050405020304" pitchFamily="18" charset="0"/>
                    <a:cs typeface="Times New Roman" panose="02020603050405020304" pitchFamily="18" charset="0"/>
                  </a:rPr>
                  <a:t>update_Q</a:t>
                </a:r>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000" i="1" dirty="0">
                            <a:latin typeface="Cambria Math"/>
                          </a:rPr>
                        </m:ctrlPr>
                      </m:sSubPr>
                      <m:e>
                        <m:r>
                          <a:rPr lang="en-US" altLang="zh-CN" sz="2000" i="1" dirty="0">
                            <a:latin typeface="Cambria Math" panose="02040503050406030204" pitchFamily="18" charset="0"/>
                          </a:rPr>
                          <m:t>𝑄</m:t>
                        </m:r>
                      </m:e>
                      <m:sub>
                        <m:r>
                          <a:rPr lang="en-US" altLang="zh-CN" sz="2000" i="1" dirty="0">
                            <a:latin typeface="Cambria Math" panose="02040503050406030204" pitchFamily="18" charset="0"/>
                          </a:rPr>
                          <m:t>𝑤</m:t>
                        </m:r>
                      </m:sub>
                    </m:sSub>
                  </m:oMath>
                </a14:m>
                <a:r>
                  <a:rPr lang="en-US" altLang="zh-CN" sz="20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sz="2000" i="1">
                            <a:latin typeface="Cambria Math"/>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𝑗</m:t>
                        </m:r>
                      </m:sub>
                    </m:sSub>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rPr>
                      <m:t>𝑟</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en-US" altLang="zh-CN" sz="2000" dirty="0"/>
                  <a:t> , </a:t>
                </a:r>
                <a14:m>
                  <m:oMath xmlns:m="http://schemas.openxmlformats.org/officeDocument/2006/math">
                    <m:r>
                      <a:rPr lang="en-US" altLang="zh-CN" sz="2000" i="1">
                        <a:latin typeface="Cambria Math" panose="02040503050406030204" pitchFamily="18" charset="0"/>
                      </a:rPr>
                      <m:t>𝛾</m:t>
                    </m:r>
                  </m:oMath>
                </a14:m>
                <a:r>
                  <a:rPr lang="en-US" altLang="zh-CN" sz="2000" dirty="0">
                    <a:latin typeface="Times New Roman" panose="02020603050405020304" pitchFamily="18" charset="0"/>
                    <a:cs typeface="Times New Roman" panose="02020603050405020304" pitchFamily="18" charset="0"/>
                  </a:rPr>
                  <a:t>)</a:t>
                </a:r>
                <a:endParaRPr lang="en-US" altLang="zh-CN" sz="2000" i="1" dirty="0">
                  <a:latin typeface="Cambria Math" panose="02040503050406030204" pitchFamily="18" charset="0"/>
                </a:endParaRPr>
              </a:p>
              <a:p>
                <a:pPr marL="914400" lvl="1" indent="-457200">
                  <a:buFont typeface="+mj-lt"/>
                  <a:buAutoNum type="arabicPeriod"/>
                </a:pPr>
                <a14:m>
                  <m:oMath xmlns:m="http://schemas.openxmlformats.org/officeDocument/2006/math">
                    <m:r>
                      <a:rPr lang="en-US" altLang="zh-CN" sz="2000" i="1">
                        <a:latin typeface="Cambria Math" panose="02040503050406030204" pitchFamily="18" charset="0"/>
                      </a:rPr>
                      <m:t>𝑠</m:t>
                    </m:r>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oMath>
                </a14:m>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terminated</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747529" y="1939877"/>
                <a:ext cx="4728410" cy="4265911"/>
              </a:xfrm>
              <a:prstGeom prst="rect">
                <a:avLst/>
              </a:prstGeom>
              <a:blipFill rotWithShape="1">
                <a:blip r:embed="rId5"/>
                <a:stretch>
                  <a:fillRect l="-135" t="-163" r="-130" b="-136"/>
                </a:stretch>
              </a:blipFill>
              <a:ln>
                <a:solidFill>
                  <a:srgbClr val="FF0000"/>
                </a:solidFill>
              </a:ln>
            </p:spPr>
            <p:style>
              <a:lnRef idx="2">
                <a:schemeClr val="accent5"/>
              </a:lnRef>
              <a:fillRef idx="1">
                <a:schemeClr val="lt1"/>
              </a:fillRef>
              <a:effectRef idx="0">
                <a:schemeClr val="accent5"/>
              </a:effectRef>
              <a:fontRef idx="minor">
                <a:schemeClr val="dk1"/>
              </a:fontRef>
            </p:style>
            <p:txBody>
              <a:bodyPr/>
              <a:lstStyle/>
              <a:p>
                <a:r>
                  <a:rPr lang="zh-CN" altLang="en-US">
                    <a:noFill/>
                  </a:rPr>
                  <a:t> </a:t>
                </a:r>
              </a:p>
            </p:txBody>
          </p:sp>
        </mc:Fallback>
      </mc:AlternateContent>
      <p:sp>
        <p:nvSpPr>
          <p:cNvPr id="3" name="右箭头 2"/>
          <p:cNvSpPr/>
          <p:nvPr/>
        </p:nvSpPr>
        <p:spPr>
          <a:xfrm>
            <a:off x="5047101" y="4927077"/>
            <a:ext cx="1242487" cy="265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50</a:t>
            </a:fld>
            <a:endParaRPr lang="zh-CN" altLang="zh-CN">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65289" y="2834937"/>
            <a:ext cx="3861429" cy="769441"/>
          </a:xfrm>
          <a:prstGeom prst="rect">
            <a:avLst/>
          </a:prstGeom>
          <a:noFill/>
        </p:spPr>
        <p:txBody>
          <a:bodyPr wrap="square" rtlCol="0">
            <a:spAutoFit/>
          </a:bodyPr>
          <a:lstStyle/>
          <a:p>
            <a:pPr algn="ctr" fontAlgn="base">
              <a:spcBef>
                <a:spcPct val="0"/>
              </a:spcBef>
              <a:spcAft>
                <a:spcPct val="0"/>
              </a:spcAft>
            </a:pPr>
            <a:r>
              <a:rPr lang="en-US" altLang="zh-CN" sz="4400" i="1" dirty="0">
                <a:solidFill>
                  <a:srgbClr val="FF0000"/>
                </a:solidFill>
                <a:latin typeface="Times New Roman" panose="02020603050405020304" pitchFamily="18" charset="0"/>
                <a:cs typeface="Times New Roman" panose="02020603050405020304" pitchFamily="18" charset="0"/>
              </a:rPr>
              <a:t>thanks</a:t>
            </a:r>
            <a:r>
              <a:rPr lang="zh-CN" altLang="en-US" sz="4400" dirty="0">
                <a:solidFill>
                  <a:srgbClr val="FF0000"/>
                </a:solidFill>
                <a:latin typeface="Times New Roman" panose="02020603050405020304" pitchFamily="18" charset="0"/>
                <a:cs typeface="Times New Roman" panose="02020603050405020304" pitchFamily="18" charset="0"/>
              </a:rPr>
              <a:t>！</a:t>
            </a:r>
          </a:p>
        </p:txBody>
      </p:sp>
      <p:sp>
        <p:nvSpPr>
          <p:cNvPr id="3" name="灯片编号占位符 2"/>
          <p:cNvSpPr>
            <a:spLocks noGrp="1"/>
          </p:cNvSpPr>
          <p:nvPr>
            <p:ph type="sldNum" sz="quarter" idx="12"/>
          </p:nvPr>
        </p:nvSpPr>
        <p:spPr/>
        <p:txBody>
          <a:bodyPr/>
          <a:lstStyle/>
          <a:p>
            <a:fld id="{409A9A43-33EB-433F-8DDA-D75E78E778A3}" type="slidenum">
              <a:rPr lang="zh-CN" altLang="zh-CN" smtClean="0">
                <a:solidFill>
                  <a:prstClr val="black">
                    <a:tint val="75000"/>
                  </a:prstClr>
                </a:solidFill>
              </a:rPr>
              <a:t>51</a:t>
            </a:fld>
            <a:endParaRPr lang="zh-CN" altLang="zh-CN">
              <a:solidFill>
                <a:prstClr val="black">
                  <a:tint val="75000"/>
                </a:prst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06835" cy="3904852"/>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马尔可夫性质（</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Markov Property</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定义：一个随机过程在给定现在状态及所有过去状态情况下，其未来状态的条件概率分布仅依赖于当前状态；也可以描述为给定当前状态时，将来的状态与过去状态是条件独立的。</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如果某一个过程满足马尔可夫性质，那么未来的转移与过去的是独立的，它只取决于现在。</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马尔可夫性质是所有马尔可夫过程的基础。</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a:latin typeface="Times New Roman" panose="02020603050405020304" pitchFamily="18" charset="0"/>
                <a:ea typeface="微软雅黑" panose="020B0503020204020204" pitchFamily="34" charset="-122"/>
                <a:cs typeface="Times New Roman" panose="02020603050405020304" pitchFamily="18" charset="0"/>
              </a:rPr>
              <a:t>马尔可夫过程</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6</a:t>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l="2542" t="58889" r="56124" b="32444"/>
          <a:stretch>
            <a:fillRect/>
          </a:stretch>
        </p:blipFill>
        <p:spPr>
          <a:xfrm>
            <a:off x="1008477" y="5030707"/>
            <a:ext cx="10808238" cy="1274762"/>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1" y="1125855"/>
            <a:ext cx="5405120" cy="5012847"/>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马尔可夫链（</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Markov Chain</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马尔可夫过程是一组具有马尔可夫性质的随机变量序列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s(1), …, s(t)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，其中下一个时刻的状态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s(t+1)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只取决于当前状态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离散时间的马尔可夫过程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也称为马尔可夫链</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马尔可夫链是最简单的马尔可夫过程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，其状态是有限的。</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a:latin typeface="Times New Roman" panose="02020603050405020304" pitchFamily="18" charset="0"/>
                <a:ea typeface="微软雅黑" panose="020B0503020204020204" pitchFamily="34" charset="-122"/>
                <a:cs typeface="Times New Roman" panose="02020603050405020304" pitchFamily="18" charset="0"/>
              </a:rPr>
              <a:t>马尔可夫过程</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7</a:t>
            </a:fld>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4"/>
          <a:srcRect l="2542" t="14446" r="55000" b="10889"/>
          <a:stretch>
            <a:fillRect/>
          </a:stretch>
        </p:blipFill>
        <p:spPr>
          <a:xfrm>
            <a:off x="6477001" y="1263571"/>
            <a:ext cx="5176520" cy="512064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9880" y="1125855"/>
            <a:ext cx="11506835" cy="1134862"/>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马尔可夫过程举例</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对给定状态转移的马尔可夫链进行采样，可以得到一串轨迹</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a:latin typeface="Times New Roman" panose="02020603050405020304" pitchFamily="18" charset="0"/>
                <a:ea typeface="微软雅黑" panose="020B0503020204020204" pitchFamily="34" charset="-122"/>
                <a:cs typeface="Times New Roman" panose="02020603050405020304" pitchFamily="18" charset="0"/>
              </a:rPr>
              <a:t>马尔可夫过程</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8</a:t>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l="8925" t="30666" r="21775" b="30267"/>
          <a:stretch>
            <a:fillRect/>
          </a:stretch>
        </p:blipFill>
        <p:spPr>
          <a:xfrm>
            <a:off x="477084" y="2648268"/>
            <a:ext cx="10876716" cy="3449002"/>
          </a:xfrm>
          <a:prstGeom prst="rect">
            <a:avLst/>
          </a:prstGeom>
        </p:spPr>
      </p:pic>
      <p:sp>
        <p:nvSpPr>
          <p:cNvPr id="7" name="椭圆 6"/>
          <p:cNvSpPr/>
          <p:nvPr/>
        </p:nvSpPr>
        <p:spPr>
          <a:xfrm>
            <a:off x="4019341" y="3009758"/>
            <a:ext cx="793820" cy="753627"/>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09880" y="1125855"/>
            <a:ext cx="11557223" cy="3350854"/>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马尔可夫奖励过程（</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Markov Reward Process, MRP</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马尔可夫链 </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奖励函数</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奖励函数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：期望，表示当我们到达某一个状态的时候，可以获得多大的奖励</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如果状态数是有限的，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可以是一个向量</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范围（</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horizon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）：一个回合的长度（每个回合最大的时间步数）</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回报（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return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）：奖励的逐步叠加，</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是最终时刻，</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γ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是折扣因子，越往后得到的奖励，折扣越多（我们更希望得到现有的奖励，对未来的奖励要打折扣）</a:t>
            </a: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马尔可夫奖励过程</a:t>
            </a: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9</a:t>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l="7664" t="52454" r="9094" b="34945"/>
          <a:stretch>
            <a:fillRect/>
          </a:stretch>
        </p:blipFill>
        <p:spPr>
          <a:xfrm>
            <a:off x="1351573" y="4654884"/>
            <a:ext cx="8773048" cy="747012"/>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2cb6dd0-483c-429d-954e-cc1783ca5a1f"/>
  <p:tag name="COMMONDATA" val="eyJoZGlkIjoiMWI3MWJlMDBiMjBlM2JiODE2MzU5MzBjOGZhZDE0ZTcifQ=="/>
  <p:tag name="ARS_PPT_DBNAME" val="a84cb310-d22d-44f7-a07b-221cca2435fb.mdb"/>
</p:tagLst>
</file>

<file path=ppt/tags/tag10.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1.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2.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3.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4.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5.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6.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7.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8.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19.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0.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1.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78,&quot;width&quot;:17773.099212598427}"/>
</p:tagLst>
</file>

<file path=ppt/tags/tag23.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78,&quot;width&quot;:17773.099212598427}"/>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209,&quot;width&quot;:19534}"/>
</p:tagLst>
</file>

<file path=ppt/tags/tag26.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78,&quot;width&quot;:17773.099212598427}"/>
</p:tagLst>
</file>

<file path=ppt/tags/tag28.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78,&quot;width&quot;:17773.099212598427}"/>
</p:tagLst>
</file>

<file path=ppt/tags/tag3.xml><?xml version="1.0" encoding="utf-8"?>
<p:tagLst xmlns:a="http://schemas.openxmlformats.org/drawingml/2006/main" xmlns:r="http://schemas.openxmlformats.org/officeDocument/2006/relationships" xmlns:p="http://schemas.openxmlformats.org/presentationml/2006/main">
  <p:tag name="ARS_RESPONSETYPE" val="Slide"/>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SLIDE_DUENO" val="100"/>
  <p:tag name="ARS_SLIDE_PARTICIPANTNUM" val="100"/>
  <p:tag name="ARS_SLIDE_SUBMITNUM" val="0"/>
  <p:tag name="ARS_SLIDE_CORRECTNUM" val="0"/>
  <p:tag name="ARS_SLIDE_VOTEMEAN" val="0"/>
</p:tagLst>
</file>

<file path=ppt/tags/tag30.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78,&quot;width&quot;:17773.099212598427}"/>
</p:tagLst>
</file>

<file path=ppt/tags/tag32.xml><?xml version="1.0" encoding="utf-8"?>
<p:tagLst xmlns:a="http://schemas.openxmlformats.org/drawingml/2006/main" xmlns:r="http://schemas.openxmlformats.org/officeDocument/2006/relationships" xmlns:p="http://schemas.openxmlformats.org/presentationml/2006/main">
  <p:tag name="KSO_WM_UNIT_TABLE_BEAUTIFY" val="smartTable{4e91aa80-2c17-4efa-aeff-83931e008479}"/>
</p:tagLst>
</file>

<file path=ppt/tags/tag320.xml><?xml version="1.0" encoding="utf-8"?>
<p:tagLst xmlns:p="http://schemas.openxmlformats.org/presentationml/2006/main">
  <p:tag name="KSO_WM_UNIT_TABLE_BEAUTIFY" val="smartTable{4e91aa80-2c17-4efa-aeff-83931e008479}"/>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5.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6.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7.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8.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ags/tag9.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
      <a:majorFont>
        <a:latin typeface="Times New Roman"/>
        <a:ea typeface="Times New Roman"/>
        <a:cs typeface=""/>
      </a:majorFont>
      <a:minorFont>
        <a:latin typeface="Times New Roman"/>
        <a:ea typeface="Times New Roman"/>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5589</Words>
  <Application>Microsoft Office PowerPoint</Application>
  <PresentationFormat>自定义</PresentationFormat>
  <Paragraphs>875</Paragraphs>
  <Slides>51</Slides>
  <Notes>51</Notes>
  <HiddenSlides>0</HiddenSlides>
  <MMClips>1</MMClips>
  <ScaleCrop>false</ScaleCrop>
  <HeadingPairs>
    <vt:vector size="4" baseType="variant">
      <vt:variant>
        <vt:lpstr>主题</vt:lpstr>
      </vt:variant>
      <vt:variant>
        <vt:i4>2</vt:i4>
      </vt:variant>
      <vt:variant>
        <vt:lpstr>幻灯片标题</vt:lpstr>
      </vt:variant>
      <vt:variant>
        <vt:i4>51</vt:i4>
      </vt:variant>
    </vt:vector>
  </HeadingPairs>
  <TitlesOfParts>
    <vt:vector size="53" baseType="lpstr">
      <vt:lpstr>Office Theme</vt:lpstr>
      <vt:lpstr>1_Office Theme</vt:lpstr>
      <vt:lpstr>Deep Reinforcement Learning</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Reinforcement Learning</vt:lpstr>
      <vt:lpstr>Reinforcement Learning</vt:lpstr>
      <vt:lpstr>Reinforcement Learning</vt:lpstr>
      <vt:lpstr>PowerPoint 演示文稿</vt:lpstr>
      <vt:lpstr>PowerPoint 演示文稿</vt:lpstr>
      <vt:lpstr>PowerPoint 演示文稿</vt:lpstr>
      <vt:lpstr>PowerPoint 演示文稿</vt:lpstr>
      <vt:lpstr>PowerPoint 演示文稿</vt:lpstr>
      <vt:lpstr>Q-Learning</vt:lpstr>
      <vt:lpstr>Q-Learning</vt:lpstr>
      <vt:lpstr>Q-Learning</vt:lpstr>
      <vt:lpstr>Q-Learning</vt:lpstr>
      <vt:lpstr>Q-Learning</vt:lpstr>
      <vt:lpstr>Q-Learning</vt:lpstr>
      <vt:lpstr>Q-Learning</vt:lpstr>
      <vt:lpstr>Q-Learning</vt:lpstr>
      <vt:lpstr>Q-Learning</vt:lpstr>
      <vt:lpstr>Outline</vt:lpstr>
      <vt:lpstr>PowerPoint 演示文稿</vt:lpstr>
      <vt:lpstr>Deep Q-Learning</vt:lpstr>
      <vt:lpstr>Deep Q-Learning</vt:lpstr>
      <vt:lpstr>Deep Q-Learning</vt:lpstr>
      <vt:lpstr>Deep Q-Learning</vt:lpstr>
      <vt:lpstr>Deep Q-Learning</vt:lpstr>
      <vt:lpstr>Deep Q-Learning</vt:lpstr>
      <vt:lpstr>Outline</vt:lpstr>
      <vt:lpstr>Exploration &amp; Exploitation</vt:lpstr>
      <vt:lpstr>Exploration &amp; Exploitation</vt:lpstr>
      <vt:lpstr>Exploration &amp; Exploitation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jianyong wang</dc:creator>
  <cp:lastModifiedBy>Microsoft</cp:lastModifiedBy>
  <cp:revision>793</cp:revision>
  <cp:lastPrinted>2016-05-10T23:57:00Z</cp:lastPrinted>
  <dcterms:created xsi:type="dcterms:W3CDTF">2016-04-05T00:57:00Z</dcterms:created>
  <dcterms:modified xsi:type="dcterms:W3CDTF">2023-03-10T01:48:39Z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5840818DA88247F482B48E48C137CFC8</vt:lpwstr>
  </property>
  <property fmtid="{D5CDD505-2E9C-101B-9397-08002B2CF9AE}" pid="3" name="KSOProductBuildVer">
    <vt:lpwstr>2052-11.1.0.13703</vt:lpwstr>
  </property>
</Properties>
</file>